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47" r:id="rId2"/>
    <p:sldId id="600" r:id="rId3"/>
    <p:sldId id="261" r:id="rId4"/>
    <p:sldId id="592" r:id="rId5"/>
    <p:sldId id="593" r:id="rId6"/>
    <p:sldId id="594" r:id="rId7"/>
    <p:sldId id="595" r:id="rId8"/>
    <p:sldId id="596" r:id="rId9"/>
    <p:sldId id="557" r:id="rId10"/>
    <p:sldId id="559" r:id="rId11"/>
    <p:sldId id="597" r:id="rId12"/>
    <p:sldId id="599" r:id="rId13"/>
    <p:sldId id="567" r:id="rId14"/>
    <p:sldId id="561" r:id="rId15"/>
    <p:sldId id="601" r:id="rId16"/>
    <p:sldId id="565" r:id="rId17"/>
  </p:sldIdLst>
  <p:sldSz cx="9144000" cy="6858000" type="screen4x3"/>
  <p:notesSz cx="6888163" cy="100203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92" autoAdjust="0"/>
    <p:restoredTop sz="79130" autoAdjust="0"/>
  </p:normalViewPr>
  <p:slideViewPr>
    <p:cSldViewPr>
      <p:cViewPr varScale="1">
        <p:scale>
          <a:sx n="81" d="100"/>
          <a:sy n="81" d="100"/>
        </p:scale>
        <p:origin x="124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5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5352" cy="502295"/>
          </a:xfrm>
          <a:prstGeom prst="rect">
            <a:avLst/>
          </a:prstGeom>
        </p:spPr>
        <p:txBody>
          <a:bodyPr vert="horz" lIns="92300" tIns="46150" rIns="92300" bIns="46150" rtlCol="0"/>
          <a:lstStyle>
            <a:lvl1pPr algn="l">
              <a:defRPr sz="1200"/>
            </a:lvl1pPr>
          </a:lstStyle>
          <a:p>
            <a:endParaRPr lang="hu-HU"/>
          </a:p>
        </p:txBody>
      </p:sp>
      <p:sp>
        <p:nvSpPr>
          <p:cNvPr id="3" name="Date Placeholder 2"/>
          <p:cNvSpPr>
            <a:spLocks noGrp="1"/>
          </p:cNvSpPr>
          <p:nvPr>
            <p:ph type="dt" sz="quarter" idx="1"/>
          </p:nvPr>
        </p:nvSpPr>
        <p:spPr>
          <a:xfrm>
            <a:off x="3901204" y="0"/>
            <a:ext cx="2985352" cy="502295"/>
          </a:xfrm>
          <a:prstGeom prst="rect">
            <a:avLst/>
          </a:prstGeom>
        </p:spPr>
        <p:txBody>
          <a:bodyPr vert="horz" lIns="92300" tIns="46150" rIns="92300" bIns="46150" rtlCol="0"/>
          <a:lstStyle>
            <a:lvl1pPr algn="r">
              <a:defRPr sz="1200"/>
            </a:lvl1pPr>
          </a:lstStyle>
          <a:p>
            <a:fld id="{439B5EC6-2E92-47EA-A3BE-FEA28A4A008B}" type="datetimeFigureOut">
              <a:rPr lang="hu-HU" smtClean="0"/>
              <a:t>2025. 03. 29.</a:t>
            </a:fld>
            <a:endParaRPr lang="hu-HU"/>
          </a:p>
        </p:txBody>
      </p:sp>
      <p:sp>
        <p:nvSpPr>
          <p:cNvPr id="4" name="Footer Placeholder 3"/>
          <p:cNvSpPr>
            <a:spLocks noGrp="1"/>
          </p:cNvSpPr>
          <p:nvPr>
            <p:ph type="ftr" sz="quarter" idx="2"/>
          </p:nvPr>
        </p:nvSpPr>
        <p:spPr>
          <a:xfrm>
            <a:off x="1" y="9518006"/>
            <a:ext cx="2985352" cy="502295"/>
          </a:xfrm>
          <a:prstGeom prst="rect">
            <a:avLst/>
          </a:prstGeom>
        </p:spPr>
        <p:txBody>
          <a:bodyPr vert="horz" lIns="92300" tIns="46150" rIns="92300" bIns="46150" rtlCol="0" anchor="b"/>
          <a:lstStyle>
            <a:lvl1pPr algn="l">
              <a:defRPr sz="1200"/>
            </a:lvl1pPr>
          </a:lstStyle>
          <a:p>
            <a:endParaRPr lang="hu-HU"/>
          </a:p>
        </p:txBody>
      </p:sp>
      <p:sp>
        <p:nvSpPr>
          <p:cNvPr id="5" name="Slide Number Placeholder 4"/>
          <p:cNvSpPr>
            <a:spLocks noGrp="1"/>
          </p:cNvSpPr>
          <p:nvPr>
            <p:ph type="sldNum" sz="quarter" idx="3"/>
          </p:nvPr>
        </p:nvSpPr>
        <p:spPr>
          <a:xfrm>
            <a:off x="3901204" y="9518006"/>
            <a:ext cx="2985352" cy="502295"/>
          </a:xfrm>
          <a:prstGeom prst="rect">
            <a:avLst/>
          </a:prstGeom>
        </p:spPr>
        <p:txBody>
          <a:bodyPr vert="horz" lIns="92300" tIns="46150" rIns="92300" bIns="46150" rtlCol="0" anchor="b"/>
          <a:lstStyle>
            <a:lvl1pPr algn="r">
              <a:defRPr sz="1200"/>
            </a:lvl1pPr>
          </a:lstStyle>
          <a:p>
            <a:fld id="{F049FBDD-EE99-463C-93DF-DA8FEFABB36F}" type="slidenum">
              <a:rPr lang="hu-HU" smtClean="0"/>
              <a:t>‹#›</a:t>
            </a:fld>
            <a:endParaRPr lang="hu-HU"/>
          </a:p>
        </p:txBody>
      </p:sp>
    </p:spTree>
    <p:extLst>
      <p:ext uri="{BB962C8B-B14F-4D97-AF65-F5344CB8AC3E}">
        <p14:creationId xmlns:p14="http://schemas.microsoft.com/office/powerpoint/2010/main" val="2583645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4871" cy="501015"/>
          </a:xfrm>
          <a:prstGeom prst="rect">
            <a:avLst/>
          </a:prstGeom>
        </p:spPr>
        <p:txBody>
          <a:bodyPr vert="horz" lIns="92300" tIns="46150" rIns="92300" bIns="46150" rtlCol="0"/>
          <a:lstStyle>
            <a:lvl1pPr algn="l">
              <a:defRPr sz="1200"/>
            </a:lvl1pPr>
          </a:lstStyle>
          <a:p>
            <a:endParaRPr lang="hu-HU"/>
          </a:p>
        </p:txBody>
      </p:sp>
      <p:sp>
        <p:nvSpPr>
          <p:cNvPr id="3" name="Date Placeholder 2"/>
          <p:cNvSpPr>
            <a:spLocks noGrp="1"/>
          </p:cNvSpPr>
          <p:nvPr>
            <p:ph type="dt" idx="1"/>
          </p:nvPr>
        </p:nvSpPr>
        <p:spPr>
          <a:xfrm>
            <a:off x="3901699" y="1"/>
            <a:ext cx="2984871" cy="501015"/>
          </a:xfrm>
          <a:prstGeom prst="rect">
            <a:avLst/>
          </a:prstGeom>
        </p:spPr>
        <p:txBody>
          <a:bodyPr vert="horz" lIns="92300" tIns="46150" rIns="92300" bIns="46150" rtlCol="0"/>
          <a:lstStyle>
            <a:lvl1pPr algn="r">
              <a:defRPr sz="1200"/>
            </a:lvl1pPr>
          </a:lstStyle>
          <a:p>
            <a:fld id="{0C09775F-B89C-4EB3-8DAC-E82364222146}" type="datetimeFigureOut">
              <a:rPr lang="hu-HU" smtClean="0"/>
              <a:pPr/>
              <a:t>2025. 03. 29.</a:t>
            </a:fld>
            <a:endParaRPr lang="hu-HU"/>
          </a:p>
        </p:txBody>
      </p:sp>
      <p:sp>
        <p:nvSpPr>
          <p:cNvPr id="4" name="Slide Image Placeholder 3"/>
          <p:cNvSpPr>
            <a:spLocks noGrp="1" noRot="1" noChangeAspect="1"/>
          </p:cNvSpPr>
          <p:nvPr>
            <p:ph type="sldImg" idx="2"/>
          </p:nvPr>
        </p:nvSpPr>
        <p:spPr>
          <a:xfrm>
            <a:off x="939800" y="752475"/>
            <a:ext cx="5008563" cy="3756025"/>
          </a:xfrm>
          <a:prstGeom prst="rect">
            <a:avLst/>
          </a:prstGeom>
          <a:noFill/>
          <a:ln w="12700">
            <a:solidFill>
              <a:prstClr val="black"/>
            </a:solidFill>
          </a:ln>
        </p:spPr>
        <p:txBody>
          <a:bodyPr vert="horz" lIns="92300" tIns="46150" rIns="92300" bIns="46150" rtlCol="0" anchor="ctr"/>
          <a:lstStyle/>
          <a:p>
            <a:endParaRPr lang="hu-HU"/>
          </a:p>
        </p:txBody>
      </p:sp>
      <p:sp>
        <p:nvSpPr>
          <p:cNvPr id="5" name="Notes Placeholder 4"/>
          <p:cNvSpPr>
            <a:spLocks noGrp="1"/>
          </p:cNvSpPr>
          <p:nvPr>
            <p:ph type="body" sz="quarter" idx="3"/>
          </p:nvPr>
        </p:nvSpPr>
        <p:spPr>
          <a:xfrm>
            <a:off x="688817" y="4759644"/>
            <a:ext cx="5510530" cy="4509135"/>
          </a:xfrm>
          <a:prstGeom prst="rect">
            <a:avLst/>
          </a:prstGeom>
        </p:spPr>
        <p:txBody>
          <a:bodyPr vert="horz" lIns="92300" tIns="46150" rIns="92300" bIns="4615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6" name="Footer Placeholder 5"/>
          <p:cNvSpPr>
            <a:spLocks noGrp="1"/>
          </p:cNvSpPr>
          <p:nvPr>
            <p:ph type="ftr" sz="quarter" idx="4"/>
          </p:nvPr>
        </p:nvSpPr>
        <p:spPr>
          <a:xfrm>
            <a:off x="1" y="9517547"/>
            <a:ext cx="2984871" cy="501015"/>
          </a:xfrm>
          <a:prstGeom prst="rect">
            <a:avLst/>
          </a:prstGeom>
        </p:spPr>
        <p:txBody>
          <a:bodyPr vert="horz" lIns="92300" tIns="46150" rIns="92300" bIns="46150" rtlCol="0" anchor="b"/>
          <a:lstStyle>
            <a:lvl1pPr algn="l">
              <a:defRPr sz="1200"/>
            </a:lvl1pPr>
          </a:lstStyle>
          <a:p>
            <a:endParaRPr lang="hu-HU"/>
          </a:p>
        </p:txBody>
      </p:sp>
      <p:sp>
        <p:nvSpPr>
          <p:cNvPr id="7" name="Slide Number Placeholder 6"/>
          <p:cNvSpPr>
            <a:spLocks noGrp="1"/>
          </p:cNvSpPr>
          <p:nvPr>
            <p:ph type="sldNum" sz="quarter" idx="5"/>
          </p:nvPr>
        </p:nvSpPr>
        <p:spPr>
          <a:xfrm>
            <a:off x="3901699" y="9517547"/>
            <a:ext cx="2984871" cy="501015"/>
          </a:xfrm>
          <a:prstGeom prst="rect">
            <a:avLst/>
          </a:prstGeom>
        </p:spPr>
        <p:txBody>
          <a:bodyPr vert="horz" lIns="92300" tIns="46150" rIns="92300" bIns="46150" rtlCol="0" anchor="b"/>
          <a:lstStyle>
            <a:lvl1pPr algn="r">
              <a:defRPr sz="1200"/>
            </a:lvl1pPr>
          </a:lstStyle>
          <a:p>
            <a:fld id="{4CED0341-32AC-4702-9574-ECBC7C71FB17}" type="slidenum">
              <a:rPr lang="hu-HU" smtClean="0"/>
              <a:pPr/>
              <a:t>‹#›</a:t>
            </a:fld>
            <a:endParaRPr lang="hu-HU"/>
          </a:p>
        </p:txBody>
      </p:sp>
    </p:spTree>
    <p:extLst>
      <p:ext uri="{BB962C8B-B14F-4D97-AF65-F5344CB8AC3E}">
        <p14:creationId xmlns:p14="http://schemas.microsoft.com/office/powerpoint/2010/main" val="250486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u-HU"/>
          </a:p>
        </p:txBody>
      </p:sp>
      <p:sp>
        <p:nvSpPr>
          <p:cNvPr id="4" name="Slide Number Placeholder 3"/>
          <p:cNvSpPr>
            <a:spLocks noGrp="1"/>
          </p:cNvSpPr>
          <p:nvPr>
            <p:ph type="sldNum" sz="quarter" idx="10"/>
          </p:nvPr>
        </p:nvSpPr>
        <p:spPr/>
        <p:txBody>
          <a:bodyPr/>
          <a:lstStyle/>
          <a:p>
            <a:fld id="{4CED0341-32AC-4702-9574-ECBC7C71FB17}" type="slidenum">
              <a:rPr lang="hu-HU" smtClean="0"/>
              <a:pPr/>
              <a:t>1</a:t>
            </a:fld>
            <a:endParaRPr lang="hu-HU"/>
          </a:p>
        </p:txBody>
      </p:sp>
    </p:spTree>
    <p:extLst>
      <p:ext uri="{BB962C8B-B14F-4D97-AF65-F5344CB8AC3E}">
        <p14:creationId xmlns:p14="http://schemas.microsoft.com/office/powerpoint/2010/main" val="25575574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buFontTx/>
              <a:buChar char="-"/>
            </a:pPr>
            <a:r>
              <a:rPr lang="hu-HU" altLang="hu-HU" dirty="0">
                <a:latin typeface="Arial" panose="020B0604020202020204" pitchFamily="34" charset="0"/>
              </a:rPr>
              <a:t> Két vezető – egy magatartás különböző megítélése, célokban egyetértettek, a végrehajtásban eltérő vélemények</a:t>
            </a:r>
          </a:p>
          <a:p>
            <a:pPr>
              <a:buFontTx/>
              <a:buChar char="-"/>
            </a:pPr>
            <a:r>
              <a:rPr lang="hu-HU" altLang="hu-HU" dirty="0">
                <a:latin typeface="Arial" panose="020B0604020202020204" pitchFamily="34" charset="0"/>
              </a:rPr>
              <a:t> János Márk, Barnabás unokatestvére volt</a:t>
            </a:r>
          </a:p>
          <a:p>
            <a:pPr>
              <a:buFontTx/>
              <a:buChar char="-"/>
            </a:pPr>
            <a:r>
              <a:rPr lang="hu-HU" altLang="hu-HU" dirty="0">
                <a:latin typeface="Arial" panose="020B0604020202020204" pitchFamily="34" charset="0"/>
              </a:rPr>
              <a:t> Különböző vezetési stílusok</a:t>
            </a:r>
          </a:p>
          <a:p>
            <a:pPr>
              <a:buFontTx/>
              <a:buChar char="-"/>
            </a:pPr>
            <a:r>
              <a:rPr lang="hu-HU" altLang="hu-HU" dirty="0">
                <a:latin typeface="Arial" panose="020B0604020202020204" pitchFamily="34" charset="0"/>
              </a:rPr>
              <a:t> Pál: súlyos hiba – Barnabás még egy esélyt adott</a:t>
            </a:r>
          </a:p>
          <a:p>
            <a:pPr>
              <a:buFontTx/>
              <a:buChar char="-"/>
            </a:pPr>
            <a:r>
              <a:rPr lang="hu-HU" altLang="hu-HU" dirty="0">
                <a:latin typeface="Arial" panose="020B0604020202020204" pitchFamily="34" charset="0"/>
              </a:rPr>
              <a:t> Pál évekkel később Kr.u.55. nagyon pozitívan nyilatkozott Márkról</a:t>
            </a:r>
          </a:p>
          <a:p>
            <a:pPr>
              <a:buFontTx/>
              <a:buChar char="-"/>
            </a:pPr>
            <a:r>
              <a:rPr lang="hu-HU" altLang="hu-HU" dirty="0">
                <a:latin typeface="Arial" panose="020B0604020202020204" pitchFamily="34" charset="0"/>
              </a:rPr>
              <a:t> Pál élete vége felé (Kr.u.67-68) :</a:t>
            </a:r>
          </a:p>
          <a:p>
            <a:pPr lvl="1">
              <a:buFontTx/>
              <a:buChar char="-"/>
            </a:pPr>
            <a:r>
              <a:rPr lang="hu-HU" altLang="hu-HU" dirty="0">
                <a:latin typeface="Arial" panose="020B0604020202020204" pitchFamily="34" charset="0"/>
              </a:rPr>
              <a:t> azzal az indoklással kéri Timóteust, hogy hozza magával János Márkot, mert hasznára van a szolgálatában</a:t>
            </a:r>
          </a:p>
          <a:p>
            <a:pPr>
              <a:buFontTx/>
              <a:buChar char="-"/>
            </a:pPr>
            <a:r>
              <a:rPr lang="hu-HU" altLang="hu-HU" dirty="0">
                <a:latin typeface="Arial" panose="020B0604020202020204" pitchFamily="34" charset="0"/>
              </a:rPr>
              <a:t> Az egykor haszontalannak ítélt fiatalemberből Barnabás igazán hasznos munkatársat „faragott”</a:t>
            </a:r>
          </a:p>
          <a:p>
            <a:pPr>
              <a:buFontTx/>
              <a:buChar char="-"/>
            </a:pPr>
            <a:r>
              <a:rPr lang="hu-HU" altLang="hu-HU" dirty="0">
                <a:latin typeface="Arial" panose="020B0604020202020204" pitchFamily="34" charset="0"/>
              </a:rPr>
              <a:t>A közösségi vezetőknek az utánpótlás nevelés talán a legfontosabb feladata</a:t>
            </a:r>
          </a:p>
        </p:txBody>
      </p:sp>
      <p:sp>
        <p:nvSpPr>
          <p:cNvPr id="3994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CB58178-BDDF-4204-8EE8-2976823464C6}" type="slidenum">
              <a:rPr lang="en-US" altLang="hu-HU">
                <a:solidFill>
                  <a:prstClr val="black"/>
                </a:solidFill>
              </a:rPr>
              <a:pPr>
                <a:spcBef>
                  <a:spcPct val="0"/>
                </a:spcBef>
              </a:pPr>
              <a:t>16</a:t>
            </a:fld>
            <a:endParaRPr lang="en-US" altLang="hu-HU">
              <a:solidFill>
                <a:prstClr val="black"/>
              </a:solidFill>
            </a:endParaRPr>
          </a:p>
        </p:txBody>
      </p:sp>
    </p:spTree>
    <p:extLst>
      <p:ext uri="{BB962C8B-B14F-4D97-AF65-F5344CB8AC3E}">
        <p14:creationId xmlns:p14="http://schemas.microsoft.com/office/powerpoint/2010/main" val="3076375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4CED0341-32AC-4702-9574-ECBC7C71FB17}" type="slidenum">
              <a:rPr lang="hu-HU" smtClean="0"/>
              <a:pPr/>
              <a:t>4</a:t>
            </a:fld>
            <a:endParaRPr lang="hu-HU"/>
          </a:p>
        </p:txBody>
      </p:sp>
    </p:spTree>
    <p:extLst>
      <p:ext uri="{BB962C8B-B14F-4D97-AF65-F5344CB8AC3E}">
        <p14:creationId xmlns:p14="http://schemas.microsoft.com/office/powerpoint/2010/main" val="252384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4CED0341-32AC-4702-9574-ECBC7C71FB17}" type="slidenum">
              <a:rPr lang="hu-HU" smtClean="0"/>
              <a:pPr/>
              <a:t>8</a:t>
            </a:fld>
            <a:endParaRPr lang="hu-HU"/>
          </a:p>
        </p:txBody>
      </p:sp>
    </p:spTree>
    <p:extLst>
      <p:ext uri="{BB962C8B-B14F-4D97-AF65-F5344CB8AC3E}">
        <p14:creationId xmlns:p14="http://schemas.microsoft.com/office/powerpoint/2010/main" val="2174281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buFontTx/>
              <a:buChar char="-"/>
            </a:pPr>
            <a:r>
              <a:rPr lang="hu-HU" altLang="hu-HU">
                <a:latin typeface="Arial" panose="020B0604020202020204" pitchFamily="34" charset="0"/>
              </a:rPr>
              <a:t>Barnabás példáján keresztül tanulmányozzuk, hogy a közösségi hálózatokban</a:t>
            </a:r>
          </a:p>
          <a:p>
            <a:pPr lvl="1">
              <a:buFontTx/>
              <a:buChar char="-"/>
            </a:pPr>
            <a:r>
              <a:rPr lang="hu-HU" altLang="hu-HU">
                <a:latin typeface="Arial" panose="020B0604020202020204" pitchFamily="34" charset="0"/>
              </a:rPr>
              <a:t>Milyen fontosak a különféle kapcsolatok</a:t>
            </a:r>
          </a:p>
          <a:p>
            <a:pPr lvl="1">
              <a:buFontTx/>
              <a:buChar char="-"/>
            </a:pPr>
            <a:r>
              <a:rPr lang="hu-HU" altLang="hu-HU">
                <a:latin typeface="Arial" panose="020B0604020202020204" pitchFamily="34" charset="0"/>
              </a:rPr>
              <a:t>A tagoknak hányféle szerepet kell betölteniük a sikeres és tartós működés érdekében</a:t>
            </a:r>
          </a:p>
          <a:p>
            <a:pPr>
              <a:buFontTx/>
              <a:buChar char="-"/>
            </a:pPr>
            <a:r>
              <a:rPr lang="hu-HU" altLang="hu-HU">
                <a:latin typeface="Arial" panose="020B0604020202020204" pitchFamily="34" charset="0"/>
              </a:rPr>
              <a:t>Nyolc epizód – nyolc jellemvonás</a:t>
            </a:r>
          </a:p>
          <a:p>
            <a:pPr>
              <a:buFontTx/>
              <a:buChar char="-"/>
            </a:pPr>
            <a:endParaRPr lang="hu-HU" altLang="hu-HU">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D7DD0BF-6FEF-4160-BBEB-A9AAFE64B264}" type="slidenum">
              <a:rPr lang="en-US" altLang="hu-HU">
                <a:solidFill>
                  <a:prstClr val="black"/>
                </a:solidFill>
              </a:rPr>
              <a:pPr>
                <a:spcBef>
                  <a:spcPct val="0"/>
                </a:spcBef>
              </a:pPr>
              <a:t>9</a:t>
            </a:fld>
            <a:endParaRPr lang="en-US" altLang="hu-HU">
              <a:solidFill>
                <a:prstClr val="black"/>
              </a:solidFill>
            </a:endParaRPr>
          </a:p>
        </p:txBody>
      </p:sp>
    </p:spTree>
    <p:extLst>
      <p:ext uri="{BB962C8B-B14F-4D97-AF65-F5344CB8AC3E}">
        <p14:creationId xmlns:p14="http://schemas.microsoft.com/office/powerpoint/2010/main" val="451130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buFontTx/>
              <a:buChar char="-"/>
            </a:pPr>
            <a:r>
              <a:rPr lang="hu-HU" altLang="hu-HU">
                <a:latin typeface="Arial" panose="020B0604020202020204" pitchFamily="34" charset="0"/>
              </a:rPr>
              <a:t> Különös hálózat: Jeruzsálemben 1 nap alatt 3000 új hívő</a:t>
            </a:r>
          </a:p>
          <a:p>
            <a:pPr>
              <a:buFontTx/>
              <a:buChar char="-"/>
            </a:pPr>
            <a:r>
              <a:rPr lang="hu-HU" altLang="hu-HU">
                <a:latin typeface="Arial" panose="020B0604020202020204" pitchFamily="34" charset="0"/>
              </a:rPr>
              <a:t> Üldöztetések, szétszóratás: újabb közösségek</a:t>
            </a:r>
          </a:p>
          <a:p>
            <a:pPr>
              <a:buFontTx/>
              <a:buChar char="-"/>
            </a:pPr>
            <a:r>
              <a:rPr lang="hu-HU" altLang="hu-HU">
                <a:latin typeface="Arial" panose="020B0604020202020204" pitchFamily="34" charset="0"/>
              </a:rPr>
              <a:t> Nemre, bőrszínre, nyelvre és társadalmi helyzetre való tekintet nélkül a megtérteket szívesen fogadták be a házi közösségekbe</a:t>
            </a:r>
          </a:p>
          <a:p>
            <a:pPr>
              <a:buFontTx/>
              <a:buChar char="-"/>
            </a:pPr>
            <a:r>
              <a:rPr lang="hu-HU" altLang="hu-HU">
                <a:latin typeface="Arial" panose="020B0604020202020204" pitchFamily="34" charset="0"/>
              </a:rPr>
              <a:t> Pál </a:t>
            </a:r>
          </a:p>
          <a:p>
            <a:pPr lvl="1">
              <a:buFontTx/>
              <a:buChar char="-"/>
            </a:pPr>
            <a:r>
              <a:rPr lang="hu-HU" altLang="hu-HU">
                <a:latin typeface="Arial" panose="020B0604020202020204" pitchFamily="34" charset="0"/>
              </a:rPr>
              <a:t> tudta, hogy személyes elhívása van, de nem dolgozhat az apostoloktól függetlenül </a:t>
            </a:r>
          </a:p>
          <a:p>
            <a:pPr lvl="1">
              <a:buFontTx/>
              <a:buChar char="-"/>
            </a:pPr>
            <a:r>
              <a:rPr lang="hu-HU" altLang="hu-HU">
                <a:latin typeface="Arial" panose="020B0604020202020204" pitchFamily="34" charset="0"/>
              </a:rPr>
              <a:t> teljesítette az alapkövetelményeket – de ő nem volt „bárki”</a:t>
            </a:r>
          </a:p>
          <a:p>
            <a:pPr lvl="1">
              <a:buFontTx/>
              <a:buChar char="-"/>
            </a:pPr>
            <a:r>
              <a:rPr lang="hu-HU" altLang="hu-HU">
                <a:latin typeface="Arial" panose="020B0604020202020204" pitchFamily="34" charset="0"/>
              </a:rPr>
              <a:t> mindenki félt tőle, mert nem hitték, hogy tanítvány</a:t>
            </a:r>
          </a:p>
          <a:p>
            <a:pPr>
              <a:buFontTx/>
              <a:buChar char="-"/>
            </a:pPr>
            <a:r>
              <a:rPr lang="hu-HU" altLang="hu-HU">
                <a:latin typeface="Arial" panose="020B0604020202020204" pitchFamily="34" charset="0"/>
              </a:rPr>
              <a:t> Ismerték egymást az emberek – mégsem volt könnyű csatlakozni</a:t>
            </a:r>
          </a:p>
          <a:p>
            <a:pPr>
              <a:buFontTx/>
              <a:buChar char="-"/>
            </a:pPr>
            <a:r>
              <a:rPr lang="hu-HU" altLang="hu-HU">
                <a:latin typeface="Arial" panose="020B0604020202020204" pitchFamily="34" charset="0"/>
              </a:rPr>
              <a:t> Az apostolok nem kaptak mennyei kijelentést Pálról</a:t>
            </a:r>
          </a:p>
          <a:p>
            <a:pPr>
              <a:buFontTx/>
              <a:buChar char="-"/>
            </a:pPr>
            <a:r>
              <a:rPr lang="hu-HU" altLang="hu-HU">
                <a:latin typeface="Arial" panose="020B0604020202020204" pitchFamily="34" charset="0"/>
              </a:rPr>
              <a:t> Úgy tűnik nem volt kapcsolat a hálózat damaszkuszi és jeruzsálemi részei között</a:t>
            </a:r>
          </a:p>
        </p:txBody>
      </p:sp>
      <p:sp>
        <p:nvSpPr>
          <p:cNvPr id="2765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13DD007-527E-4945-AA00-2AB5EF8435ED}" type="slidenum">
              <a:rPr lang="en-US" altLang="hu-HU">
                <a:solidFill>
                  <a:prstClr val="black"/>
                </a:solidFill>
              </a:rPr>
              <a:pPr>
                <a:spcBef>
                  <a:spcPct val="0"/>
                </a:spcBef>
              </a:pPr>
              <a:t>10</a:t>
            </a:fld>
            <a:endParaRPr lang="en-US" altLang="hu-HU">
              <a:solidFill>
                <a:prstClr val="black"/>
              </a:solidFill>
            </a:endParaRPr>
          </a:p>
        </p:txBody>
      </p:sp>
    </p:spTree>
    <p:extLst>
      <p:ext uri="{BB962C8B-B14F-4D97-AF65-F5344CB8AC3E}">
        <p14:creationId xmlns:p14="http://schemas.microsoft.com/office/powerpoint/2010/main" val="3577985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1AA901-0C8B-5E5E-26CE-2BD30997B895}"/>
            </a:ext>
          </a:extLst>
        </p:cNvPr>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7FDB579-9FFD-EE85-6004-C78BEF20CED4}"/>
              </a:ext>
            </a:extLst>
          </p:cNvPr>
          <p:cNvSpPr>
            <a:spLocks noGrp="1" noRot="1" noChangeAspect="1" noTextEdit="1"/>
          </p:cNvSpPr>
          <p:nvPr>
            <p:ph type="sldImg"/>
          </p:nvPr>
        </p:nvSpPr>
        <p:spPr>
          <a:ln/>
        </p:spPr>
      </p:sp>
      <p:sp>
        <p:nvSpPr>
          <p:cNvPr id="37891" name="Notes Placeholder 2">
            <a:extLst>
              <a:ext uri="{FF2B5EF4-FFF2-40B4-BE49-F238E27FC236}">
                <a16:creationId xmlns:a16="http://schemas.microsoft.com/office/drawing/2014/main" id="{3AECAC49-5591-698D-7DAF-480A7FC92161}"/>
              </a:ext>
            </a:extLst>
          </p:cNvPr>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buFontTx/>
              <a:buChar char="-"/>
            </a:pPr>
            <a:r>
              <a:rPr lang="hu-HU" altLang="hu-HU">
                <a:latin typeface="Arial" panose="020B0604020202020204" pitchFamily="34" charset="0"/>
              </a:rPr>
              <a:t> Nem ritka probléma ütötte fel a fejét</a:t>
            </a:r>
          </a:p>
          <a:p>
            <a:pPr>
              <a:buFontTx/>
              <a:buChar char="-"/>
            </a:pPr>
            <a:r>
              <a:rPr lang="hu-HU" altLang="hu-HU">
                <a:latin typeface="Arial" panose="020B0604020202020204" pitchFamily="34" charset="0"/>
              </a:rPr>
              <a:t> Különböző emberek, közösségek különböző hagyományokat követnek</a:t>
            </a:r>
          </a:p>
          <a:p>
            <a:pPr>
              <a:buFontTx/>
              <a:buChar char="-"/>
            </a:pPr>
            <a:r>
              <a:rPr lang="hu-HU" altLang="hu-HU">
                <a:latin typeface="Arial" panose="020B0604020202020204" pitchFamily="34" charset="0"/>
              </a:rPr>
              <a:t> Kr.u. 49-50 táján járunk</a:t>
            </a:r>
          </a:p>
          <a:p>
            <a:pPr>
              <a:buFontTx/>
              <a:buChar char="-"/>
            </a:pPr>
            <a:r>
              <a:rPr lang="hu-HU" altLang="hu-HU">
                <a:latin typeface="Arial" panose="020B0604020202020204" pitchFamily="34" charset="0"/>
              </a:rPr>
              <a:t> Látszólag nem túl lényeges kérdések körüli viták is veszélybe sodorták az alig 20 éves keresztény egységet</a:t>
            </a:r>
          </a:p>
          <a:p>
            <a:pPr>
              <a:buFontTx/>
              <a:buChar char="-"/>
            </a:pPr>
            <a:r>
              <a:rPr lang="hu-HU" altLang="hu-HU">
                <a:latin typeface="Arial" panose="020B0604020202020204" pitchFamily="34" charset="0"/>
              </a:rPr>
              <a:t> Antiókhia a pogánymisszió központja volt, de elismerték a jeruzsálemiek irányítói tekintélyét</a:t>
            </a:r>
          </a:p>
          <a:p>
            <a:pPr>
              <a:buFontTx/>
              <a:buChar char="-"/>
            </a:pPr>
            <a:r>
              <a:rPr lang="hu-HU" altLang="hu-HU">
                <a:latin typeface="Arial" panose="020B0604020202020204" pitchFamily="34" charset="0"/>
              </a:rPr>
              <a:t> Barnabásék el akarták kerülni a szakadást – de nem értettek egyet a zsidó hagyományok betartásával</a:t>
            </a:r>
          </a:p>
          <a:p>
            <a:pPr>
              <a:buFontTx/>
              <a:buChar char="-"/>
            </a:pPr>
            <a:r>
              <a:rPr lang="hu-HU" altLang="hu-HU">
                <a:latin typeface="Arial" panose="020B0604020202020204" pitchFamily="34" charset="0"/>
              </a:rPr>
              <a:t> Újra Barnabásé a vezető szerep ezen az úton, olyan tekintélye volt, hogy elfogadták a különböző vezetők és irányzatok</a:t>
            </a:r>
          </a:p>
          <a:p>
            <a:pPr>
              <a:buFontTx/>
              <a:buChar char="-"/>
            </a:pPr>
            <a:r>
              <a:rPr lang="hu-HU" altLang="hu-HU">
                <a:latin typeface="Arial" panose="020B0604020202020204" pitchFamily="34" charset="0"/>
              </a:rPr>
              <a:t> Hiteles követ volt – életét is kockáztatta Krisztusért</a:t>
            </a:r>
          </a:p>
          <a:p>
            <a:pPr>
              <a:buFontTx/>
              <a:buChar char="-"/>
            </a:pPr>
            <a:r>
              <a:rPr lang="hu-HU" altLang="hu-HU">
                <a:latin typeface="Arial" panose="020B0604020202020204" pitchFamily="34" charset="0"/>
              </a:rPr>
              <a:t> De a csoportnyomásnak megdöbbentő ereje van:</a:t>
            </a:r>
          </a:p>
          <a:p>
            <a:pPr lvl="1">
              <a:buFontTx/>
              <a:buChar char="-"/>
            </a:pPr>
            <a:r>
              <a:rPr lang="hu-HU" altLang="hu-HU">
                <a:latin typeface="Arial" panose="020B0604020202020204" pitchFamily="34" charset="0"/>
              </a:rPr>
              <a:t> az életét többszörösen kockáztató Kéfás (Péter apostol) és Barnabás félelmükben képmutatásba sodródtak, elkülönültek a pogányoktól való együtt evéstől (Gal.2, 11-13)</a:t>
            </a:r>
          </a:p>
          <a:p>
            <a:pPr lvl="1">
              <a:buFontTx/>
              <a:buChar char="-"/>
            </a:pPr>
            <a:r>
              <a:rPr lang="hu-HU" altLang="hu-HU">
                <a:latin typeface="Arial" panose="020B0604020202020204" pitchFamily="34" charset="0"/>
              </a:rPr>
              <a:t>Kitől féltek: paradox módon azoktól, akik a legközelebb álltak hozzájuk</a:t>
            </a:r>
          </a:p>
          <a:p>
            <a:pPr>
              <a:buFontTx/>
              <a:buChar char="-"/>
            </a:pPr>
            <a:r>
              <a:rPr lang="hu-HU" altLang="hu-HU">
                <a:latin typeface="Arial" panose="020B0604020202020204" pitchFamily="34" charset="0"/>
              </a:rPr>
              <a:t> Ma is látjuk a romboló jelenséget az egyházban is</a:t>
            </a:r>
          </a:p>
          <a:p>
            <a:pPr>
              <a:buFontTx/>
              <a:buChar char="-"/>
            </a:pPr>
            <a:r>
              <a:rPr lang="hu-HU" altLang="hu-HU">
                <a:latin typeface="Arial" panose="020B0604020202020204" pitchFamily="34" charset="0"/>
              </a:rPr>
              <a:t> Pál határozottan intett – még a Barnabásoknak is szükségük van rá</a:t>
            </a:r>
          </a:p>
        </p:txBody>
      </p:sp>
      <p:sp>
        <p:nvSpPr>
          <p:cNvPr id="37892" name="Slide Number Placeholder 3">
            <a:extLst>
              <a:ext uri="{FF2B5EF4-FFF2-40B4-BE49-F238E27FC236}">
                <a16:creationId xmlns:a16="http://schemas.microsoft.com/office/drawing/2014/main" id="{A2D5F04E-2EB1-0C1F-7DD0-BE03F1CB14BA}"/>
              </a:ext>
            </a:extLst>
          </p:cNvPr>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F73110-5CB8-4ED2-B30C-9CC8E5D149EA}" type="slidenum">
              <a:rPr lang="en-US" altLang="hu-HU">
                <a:solidFill>
                  <a:prstClr val="black"/>
                </a:solidFill>
              </a:rPr>
              <a:pPr>
                <a:spcBef>
                  <a:spcPct val="0"/>
                </a:spcBef>
              </a:pPr>
              <a:t>11</a:t>
            </a:fld>
            <a:endParaRPr lang="en-US" altLang="hu-HU">
              <a:solidFill>
                <a:prstClr val="black"/>
              </a:solidFill>
            </a:endParaRPr>
          </a:p>
        </p:txBody>
      </p:sp>
    </p:spTree>
    <p:extLst>
      <p:ext uri="{BB962C8B-B14F-4D97-AF65-F5344CB8AC3E}">
        <p14:creationId xmlns:p14="http://schemas.microsoft.com/office/powerpoint/2010/main" val="3426337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1EA575-2BCC-0EF1-B834-64C723099C1E}"/>
            </a:ext>
          </a:extLst>
        </p:cNvPr>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1662CBA7-1D25-5366-60B0-BE8A54AA36E4}"/>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80CBFDA0-444C-DD46-E578-E02AF7EC41D8}"/>
              </a:ext>
            </a:extLst>
          </p:cNvPr>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buFontTx/>
              <a:buChar char="-"/>
            </a:pPr>
            <a:r>
              <a:rPr lang="hu-HU" altLang="hu-HU">
                <a:latin typeface="Arial" panose="020B0604020202020204" pitchFamily="34" charset="0"/>
              </a:rPr>
              <a:t> Kr.u. 46-ban vagy 47-ben az antiókhiai közösség annyira megerősödött, hogy misszionáriusokat küldött ki távoli veszélyes helyekre</a:t>
            </a:r>
          </a:p>
          <a:p>
            <a:pPr>
              <a:buFontTx/>
              <a:buChar char="-"/>
            </a:pPr>
            <a:r>
              <a:rPr lang="hu-HU" altLang="hu-HU">
                <a:latin typeface="Arial" panose="020B0604020202020204" pitchFamily="34" charset="0"/>
              </a:rPr>
              <a:t> Kiváló embereket kellett kiválasztani – lemondtak saját legjobbjaikról, nem másod- illetve harmadvonalbelieket küldtek külföldi szolgálatra</a:t>
            </a:r>
          </a:p>
          <a:p>
            <a:pPr>
              <a:buFontTx/>
              <a:buChar char="-"/>
            </a:pPr>
            <a:r>
              <a:rPr lang="hu-HU" altLang="hu-HU">
                <a:latin typeface="Arial" panose="020B0604020202020204" pitchFamily="34" charset="0"/>
              </a:rPr>
              <a:t> Nagyon különböző hátterű emberek irányították a gyülekezetet – minden vezetői csoportot erősít, ha tagjai különböző kulturális háttérből jönnek és együtt tudnak dolgozni</a:t>
            </a:r>
          </a:p>
          <a:p>
            <a:pPr>
              <a:buFontTx/>
              <a:buChar char="-"/>
            </a:pPr>
            <a:r>
              <a:rPr lang="hu-HU" altLang="hu-HU">
                <a:latin typeface="Arial" panose="020B0604020202020204" pitchFamily="34" charset="0"/>
              </a:rPr>
              <a:t> Feladták viszonylagosan kényelmes pozíciójukat</a:t>
            </a:r>
          </a:p>
          <a:p>
            <a:pPr>
              <a:buFontTx/>
              <a:buChar char="-"/>
            </a:pPr>
            <a:r>
              <a:rPr lang="hu-HU" altLang="hu-HU">
                <a:latin typeface="Arial" panose="020B0604020202020204" pitchFamily="34" charset="0"/>
              </a:rPr>
              <a:t> Néhány fontos epizód:</a:t>
            </a:r>
          </a:p>
          <a:p>
            <a:pPr lvl="1">
              <a:buFontTx/>
              <a:buChar char="-"/>
            </a:pPr>
            <a:r>
              <a:rPr lang="hu-HU" altLang="hu-HU">
                <a:latin typeface="Arial" panose="020B0604020202020204" pitchFamily="34" charset="0"/>
              </a:rPr>
              <a:t> Lisztrában – miután Pál meggyógyított egy sántát – áldozatot akartak bemutatni nekik – ezt határozottan visszautasították</a:t>
            </a:r>
          </a:p>
          <a:p>
            <a:pPr lvl="1">
              <a:buFontTx/>
              <a:buChar char="-"/>
            </a:pPr>
            <a:r>
              <a:rPr lang="hu-HU" altLang="hu-HU">
                <a:latin typeface="Arial" panose="020B0604020202020204" pitchFamily="34" charset="0"/>
              </a:rPr>
              <a:t> Nem rövidebb úton tértek haza, visszafelé meglátogatták a közösségeket, mert tudták, hogy nem csak megalapításra, hanem gondozásra is szükségük van.</a:t>
            </a:r>
          </a:p>
        </p:txBody>
      </p:sp>
      <p:sp>
        <p:nvSpPr>
          <p:cNvPr id="35844" name="Slide Number Placeholder 3">
            <a:extLst>
              <a:ext uri="{FF2B5EF4-FFF2-40B4-BE49-F238E27FC236}">
                <a16:creationId xmlns:a16="http://schemas.microsoft.com/office/drawing/2014/main" id="{825C03AA-D5C2-E71F-BFF3-E77FD4EBAA72}"/>
              </a:ext>
            </a:extLst>
          </p:cNvPr>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C202631-DD41-4CE9-A723-281BD29304D0}" type="slidenum">
              <a:rPr lang="en-US" altLang="hu-HU">
                <a:solidFill>
                  <a:prstClr val="black"/>
                </a:solidFill>
              </a:rPr>
              <a:pPr>
                <a:spcBef>
                  <a:spcPct val="0"/>
                </a:spcBef>
              </a:pPr>
              <a:t>12</a:t>
            </a:fld>
            <a:endParaRPr lang="en-US" altLang="hu-HU">
              <a:solidFill>
                <a:prstClr val="black"/>
              </a:solidFill>
            </a:endParaRPr>
          </a:p>
        </p:txBody>
      </p:sp>
    </p:spTree>
    <p:extLst>
      <p:ext uri="{BB962C8B-B14F-4D97-AF65-F5344CB8AC3E}">
        <p14:creationId xmlns:p14="http://schemas.microsoft.com/office/powerpoint/2010/main" val="150950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4CED0341-32AC-4702-9574-ECBC7C71FB17}" type="slidenum">
              <a:rPr lang="hu-HU" smtClean="0"/>
              <a:pPr/>
              <a:t>13</a:t>
            </a:fld>
            <a:endParaRPr lang="hu-HU"/>
          </a:p>
        </p:txBody>
      </p:sp>
    </p:spTree>
    <p:extLst>
      <p:ext uri="{BB962C8B-B14F-4D97-AF65-F5344CB8AC3E}">
        <p14:creationId xmlns:p14="http://schemas.microsoft.com/office/powerpoint/2010/main" val="3607839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buFontTx/>
              <a:buChar char="-"/>
            </a:pPr>
            <a:r>
              <a:rPr lang="hu-HU" altLang="hu-HU">
                <a:latin typeface="Arial" panose="020B0604020202020204" pitchFamily="34" charset="0"/>
              </a:rPr>
              <a:t> Barnabás felismerte: azonnal nagy tudású, elkötelezett munkatársra van szüksége – idáig általában mi is eljutunk – de nem megyünk tovább</a:t>
            </a:r>
          </a:p>
          <a:p>
            <a:pPr>
              <a:buFontTx/>
              <a:buChar char="-"/>
            </a:pPr>
            <a:r>
              <a:rPr lang="hu-HU" altLang="hu-HU">
                <a:latin typeface="Arial" panose="020B0604020202020204" pitchFamily="34" charset="0"/>
              </a:rPr>
              <a:t> Barnabás csak sejtette, hogy Saul még mindig Tarzuszban van – miután Jeruzsálemben is meg akarták ölni, és szülővárosába ment</a:t>
            </a:r>
          </a:p>
          <a:p>
            <a:pPr>
              <a:buFontTx/>
              <a:buChar char="-"/>
            </a:pPr>
            <a:r>
              <a:rPr lang="hu-HU" altLang="hu-HU">
                <a:latin typeface="Arial" panose="020B0604020202020204" pitchFamily="34" charset="0"/>
              </a:rPr>
              <a:t> 120 km-re észak-nyugatra ment, megkereste Sault</a:t>
            </a:r>
          </a:p>
          <a:p>
            <a:pPr>
              <a:buFontTx/>
              <a:buChar char="-"/>
            </a:pPr>
            <a:r>
              <a:rPr lang="hu-HU" altLang="hu-HU">
                <a:latin typeface="Arial" panose="020B0604020202020204" pitchFamily="34" charset="0"/>
              </a:rPr>
              <a:t> Egy éven át mint vezetőtársak dolgoztak</a:t>
            </a:r>
          </a:p>
          <a:p>
            <a:pPr>
              <a:buFontTx/>
              <a:buChar char="-"/>
            </a:pPr>
            <a:r>
              <a:rPr lang="hu-HU" altLang="hu-HU">
                <a:latin typeface="Arial" panose="020B0604020202020204" pitchFamily="34" charset="0"/>
              </a:rPr>
              <a:t> Sokan gyenge munkatársakat választanak – óriási vezetői hiba</a:t>
            </a:r>
          </a:p>
          <a:p>
            <a:pPr>
              <a:buFontTx/>
              <a:buChar char="-"/>
            </a:pPr>
            <a:r>
              <a:rPr lang="hu-HU" altLang="hu-HU">
                <a:latin typeface="Arial" panose="020B0604020202020204" pitchFamily="34" charset="0"/>
              </a:rPr>
              <a:t> Barnabás kiváló és ambiciózus munkatársat választott – az ügy érdekében vállalta a kockázatot, hogy esetleg a fejére nő és elveszti a vezető szerepet – ami később be is következett</a:t>
            </a:r>
          </a:p>
        </p:txBody>
      </p:sp>
      <p:sp>
        <p:nvSpPr>
          <p:cNvPr id="3174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F2682FA-2DC8-4D51-B1E5-3C3E82425A19}" type="slidenum">
              <a:rPr lang="en-US" altLang="hu-HU">
                <a:solidFill>
                  <a:prstClr val="black"/>
                </a:solidFill>
              </a:rPr>
              <a:pPr>
                <a:spcBef>
                  <a:spcPct val="0"/>
                </a:spcBef>
              </a:pPr>
              <a:t>14</a:t>
            </a:fld>
            <a:endParaRPr lang="en-US" altLang="hu-HU">
              <a:solidFill>
                <a:prstClr val="black"/>
              </a:solidFill>
            </a:endParaRPr>
          </a:p>
        </p:txBody>
      </p:sp>
    </p:spTree>
    <p:extLst>
      <p:ext uri="{BB962C8B-B14F-4D97-AF65-F5344CB8AC3E}">
        <p14:creationId xmlns:p14="http://schemas.microsoft.com/office/powerpoint/2010/main" val="2538683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u-H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u-HU"/>
          </a:p>
        </p:txBody>
      </p:sp>
      <p:sp>
        <p:nvSpPr>
          <p:cNvPr id="4" name="Date Placeholder 3"/>
          <p:cNvSpPr>
            <a:spLocks noGrp="1"/>
          </p:cNvSpPr>
          <p:nvPr>
            <p:ph type="dt" sz="half" idx="10"/>
          </p:nvPr>
        </p:nvSpPr>
        <p:spPr/>
        <p:txBody>
          <a:bodyPr/>
          <a:lstStyle/>
          <a:p>
            <a:fld id="{EBA021FF-1FAD-49C5-8B12-DADCAA2DC738}" type="datetime1">
              <a:rPr lang="hu-HU" smtClean="0"/>
              <a:t>2025. 03. 29.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345199B-382E-4A33-8779-A8217CE6BC8E}" type="slidenum">
              <a:rPr lang="hu-HU" smtClean="0"/>
              <a:pPr/>
              <a:t>‹#›</a:t>
            </a:fld>
            <a:endParaRPr lang="hu-HU"/>
          </a:p>
        </p:txBody>
      </p:sp>
      <p:sp>
        <p:nvSpPr>
          <p:cNvPr id="7" name="Line 2"/>
          <p:cNvSpPr>
            <a:spLocks noChangeShapeType="1"/>
          </p:cNvSpPr>
          <p:nvPr userDrawn="1"/>
        </p:nvSpPr>
        <p:spPr bwMode="auto">
          <a:xfrm>
            <a:off x="0" y="1143000"/>
            <a:ext cx="9144000" cy="0"/>
          </a:xfrm>
          <a:prstGeom prst="line">
            <a:avLst/>
          </a:prstGeom>
          <a:noFill/>
          <a:ln w="12700">
            <a:solidFill>
              <a:srgbClr val="003300"/>
            </a:solidFill>
            <a:round/>
            <a:headEnd/>
            <a:tailEnd/>
          </a:ln>
        </p:spPr>
        <p:txBody>
          <a:bodyPr/>
          <a:lstStyle/>
          <a:p>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u-H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Date Placeholder 3"/>
          <p:cNvSpPr>
            <a:spLocks noGrp="1"/>
          </p:cNvSpPr>
          <p:nvPr>
            <p:ph type="dt" sz="half" idx="10"/>
          </p:nvPr>
        </p:nvSpPr>
        <p:spPr/>
        <p:txBody>
          <a:bodyPr/>
          <a:lstStyle/>
          <a:p>
            <a:fld id="{51F40568-129B-4F33-8685-96F230960978}" type="datetime1">
              <a:rPr lang="hu-HU" smtClean="0"/>
              <a:t>2025. 03. 29.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345199B-382E-4A33-8779-A8217CE6BC8E}"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hu-H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Date Placeholder 3"/>
          <p:cNvSpPr>
            <a:spLocks noGrp="1"/>
          </p:cNvSpPr>
          <p:nvPr>
            <p:ph type="dt" sz="half" idx="10"/>
          </p:nvPr>
        </p:nvSpPr>
        <p:spPr/>
        <p:txBody>
          <a:bodyPr/>
          <a:lstStyle/>
          <a:p>
            <a:fld id="{0842E6FA-E63B-4CE3-A842-544A889CA543}" type="datetime1">
              <a:rPr lang="hu-HU" smtClean="0"/>
              <a:t>2025. 03. 29.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345199B-382E-4A33-8779-A8217CE6BC8E}" type="slidenum">
              <a:rPr lang="hu-HU" smtClean="0"/>
              <a:pPr/>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42988"/>
          </a:xfrm>
        </p:spPr>
        <p:txBody>
          <a:bodyPr/>
          <a:lstStyle/>
          <a:p>
            <a:r>
              <a:rPr lang="en-US"/>
              <a:t>Click to edit Master title style</a:t>
            </a:r>
            <a:endParaRPr lang="hu-HU"/>
          </a:p>
        </p:txBody>
      </p:sp>
      <p:sp>
        <p:nvSpPr>
          <p:cNvPr id="3" name="Text Placeholder 2"/>
          <p:cNvSpPr>
            <a:spLocks noGrp="1"/>
          </p:cNvSpPr>
          <p:nvPr>
            <p:ph type="body" sz="half" idx="1"/>
          </p:nvPr>
        </p:nvSpPr>
        <p:spPr>
          <a:xfrm>
            <a:off x="457200" y="1268413"/>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Content Placeholder 3"/>
          <p:cNvSpPr>
            <a:spLocks noGrp="1"/>
          </p:cNvSpPr>
          <p:nvPr>
            <p:ph sz="quarter" idx="2"/>
          </p:nvPr>
        </p:nvSpPr>
        <p:spPr>
          <a:xfrm>
            <a:off x="4648200" y="1268413"/>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5" name="Content Placeholder 4"/>
          <p:cNvSpPr>
            <a:spLocks noGrp="1"/>
          </p:cNvSpPr>
          <p:nvPr>
            <p:ph sz="quarter" idx="3"/>
          </p:nvPr>
        </p:nvSpPr>
        <p:spPr>
          <a:xfrm>
            <a:off x="4648200" y="3606800"/>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6" name="Rectangle 4"/>
          <p:cNvSpPr>
            <a:spLocks noGrp="1" noChangeArrowheads="1"/>
          </p:cNvSpPr>
          <p:nvPr>
            <p:ph type="dt" sz="half" idx="10"/>
          </p:nvPr>
        </p:nvSpPr>
        <p:spPr>
          <a:ln/>
        </p:spPr>
        <p:txBody>
          <a:bodyPr/>
          <a:lstStyle>
            <a:lvl1pPr>
              <a:defRPr/>
            </a:lvl1pPr>
          </a:lstStyle>
          <a:p>
            <a:pPr>
              <a:defRPr/>
            </a:pPr>
            <a:fld id="{DB70B252-939E-4A0A-B179-1664FAA2642D}" type="datetime1">
              <a:rPr lang="hu-HU" smtClean="0"/>
              <a:t>2025. 03. 29.</a:t>
            </a:fld>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FB17B66E-5A07-4974-912C-B6B0E1C951AC}" type="slidenum">
              <a:rPr lang="en-US" altLang="hu-HU"/>
              <a:pPr>
                <a:defRPr/>
              </a:pPr>
              <a:t>‹#›</a:t>
            </a:fld>
            <a:endParaRPr lang="en-US" altLang="hu-HU"/>
          </a:p>
        </p:txBody>
      </p:sp>
    </p:spTree>
    <p:extLst>
      <p:ext uri="{BB962C8B-B14F-4D97-AF65-F5344CB8AC3E}">
        <p14:creationId xmlns:p14="http://schemas.microsoft.com/office/powerpoint/2010/main" val="2102027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wo Text">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defRPr sz="2400"/>
            </a:lvl1pPr>
          </a:lstStyle>
          <a:p>
            <a:r>
              <a:rPr lang="hu-HU" noProof="0"/>
              <a:t>Click to edit Master title style</a:t>
            </a:r>
          </a:p>
        </p:txBody>
      </p:sp>
      <p:sp>
        <p:nvSpPr>
          <p:cNvPr id="8" name="Text Placeholder 4"/>
          <p:cNvSpPr>
            <a:spLocks noGrp="1"/>
          </p:cNvSpPr>
          <p:nvPr>
            <p:ph type="body" sz="quarter" idx="10"/>
          </p:nvPr>
        </p:nvSpPr>
        <p:spPr bwMode="gray">
          <a:xfrm>
            <a:off x="179512" y="1124745"/>
            <a:ext cx="4248026" cy="4968552"/>
          </a:xfrm>
        </p:spPr>
        <p:txBody>
          <a:bodyPr/>
          <a:lstStyle>
            <a:lvl1pPr>
              <a:defRPr sz="1800"/>
            </a:lvl1pPr>
            <a:lvl2pPr>
              <a:defRPr sz="1800"/>
            </a:lvl2pPr>
            <a:lvl3pPr marL="273050" indent="-273050">
              <a:defRPr sz="1800"/>
            </a:lvl3pPr>
            <a:lvl4pPr marL="536575" indent="-263525">
              <a:defRPr sz="1800"/>
            </a:lvl4pPr>
            <a:lvl5pPr marL="809625" indent="-271463">
              <a:defRPr sz="1800"/>
            </a:lvl5pPr>
            <a:lvl6pPr marL="1071563" indent="-265113">
              <a:defRPr sz="1800"/>
            </a:lvl6pPr>
          </a:lstStyle>
          <a:p>
            <a:pPr lvl="0"/>
            <a:r>
              <a:rPr lang="hu-HU" noProof="0"/>
              <a:t>Click to edit Master text styles</a:t>
            </a:r>
          </a:p>
          <a:p>
            <a:pPr lvl="1"/>
            <a:r>
              <a:rPr lang="hu-HU" noProof="0"/>
              <a:t>Second level</a:t>
            </a:r>
          </a:p>
          <a:p>
            <a:pPr lvl="2"/>
            <a:r>
              <a:rPr lang="hu-HU" noProof="0"/>
              <a:t>Third level</a:t>
            </a:r>
          </a:p>
          <a:p>
            <a:pPr lvl="3"/>
            <a:r>
              <a:rPr lang="hu-HU" noProof="0"/>
              <a:t>Fourth level</a:t>
            </a:r>
          </a:p>
          <a:p>
            <a:pPr lvl="4"/>
            <a:r>
              <a:rPr lang="hu-HU" noProof="0"/>
              <a:t>Fifth level</a:t>
            </a:r>
          </a:p>
          <a:p>
            <a:pPr lvl="5"/>
            <a:r>
              <a:rPr lang="hu-HU" noProof="0"/>
              <a:t>Sixth level</a:t>
            </a:r>
          </a:p>
        </p:txBody>
      </p:sp>
      <p:sp>
        <p:nvSpPr>
          <p:cNvPr id="9" name="Text Placeholder 4"/>
          <p:cNvSpPr>
            <a:spLocks noGrp="1"/>
          </p:cNvSpPr>
          <p:nvPr>
            <p:ph type="body" sz="quarter" idx="11"/>
          </p:nvPr>
        </p:nvSpPr>
        <p:spPr bwMode="gray">
          <a:xfrm>
            <a:off x="4645149" y="1124745"/>
            <a:ext cx="4248026" cy="4968552"/>
          </a:xfrm>
        </p:spPr>
        <p:txBody>
          <a:bodyPr/>
          <a:lstStyle>
            <a:lvl1pPr>
              <a:defRPr sz="1800"/>
            </a:lvl1pPr>
            <a:lvl2pPr>
              <a:defRPr sz="1800"/>
            </a:lvl2pPr>
            <a:lvl3pPr marL="273050" indent="-273050">
              <a:defRPr sz="1800"/>
            </a:lvl3pPr>
            <a:lvl4pPr marL="536575" indent="-263525">
              <a:defRPr sz="1800"/>
            </a:lvl4pPr>
            <a:lvl5pPr marL="809625" indent="-271463">
              <a:defRPr sz="1800"/>
            </a:lvl5pPr>
            <a:lvl6pPr marL="1071563" indent="-265113" defTabSz="1071563">
              <a:tabLst/>
              <a:defRPr sz="1800"/>
            </a:lvl6pPr>
          </a:lstStyle>
          <a:p>
            <a:pPr lvl="0"/>
            <a:r>
              <a:rPr lang="hu-HU" noProof="0"/>
              <a:t>Click to edit Master text styles</a:t>
            </a:r>
          </a:p>
          <a:p>
            <a:pPr lvl="1"/>
            <a:r>
              <a:rPr lang="hu-HU" noProof="0"/>
              <a:t>Second level</a:t>
            </a:r>
          </a:p>
          <a:p>
            <a:pPr lvl="2"/>
            <a:r>
              <a:rPr lang="hu-HU" noProof="0"/>
              <a:t>Third level</a:t>
            </a:r>
          </a:p>
          <a:p>
            <a:pPr lvl="3"/>
            <a:r>
              <a:rPr lang="hu-HU" noProof="0"/>
              <a:t>Fourth level</a:t>
            </a:r>
          </a:p>
          <a:p>
            <a:pPr lvl="4"/>
            <a:r>
              <a:rPr lang="hu-HU" noProof="0"/>
              <a:t>Fifth level</a:t>
            </a:r>
          </a:p>
          <a:p>
            <a:pPr lvl="5"/>
            <a:r>
              <a:rPr lang="hu-HU" noProof="0"/>
              <a:t>Sixth level</a:t>
            </a:r>
          </a:p>
        </p:txBody>
      </p:sp>
    </p:spTree>
    <p:extLst>
      <p:ext uri="{BB962C8B-B14F-4D97-AF65-F5344CB8AC3E}">
        <p14:creationId xmlns:p14="http://schemas.microsoft.com/office/powerpoint/2010/main" val="3203504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sp>
        <p:nvSpPr>
          <p:cNvPr id="15" name="Title 14"/>
          <p:cNvSpPr>
            <a:spLocks noGrp="1"/>
          </p:cNvSpPr>
          <p:nvPr>
            <p:ph type="title"/>
          </p:nvPr>
        </p:nvSpPr>
        <p:spPr bwMode="gray">
          <a:xfrm>
            <a:off x="179512" y="116632"/>
            <a:ext cx="8713787" cy="576262"/>
          </a:xfrm>
        </p:spPr>
        <p:txBody>
          <a:bodyPr/>
          <a:lstStyle>
            <a:lvl1pPr>
              <a:defRPr sz="2400"/>
            </a:lvl1pPr>
          </a:lstStyle>
          <a:p>
            <a:pPr lvl="0"/>
            <a:r>
              <a:rPr lang="hu-HU" noProof="0"/>
              <a:t>Click to edit Master title style</a:t>
            </a:r>
          </a:p>
        </p:txBody>
      </p:sp>
      <p:sp>
        <p:nvSpPr>
          <p:cNvPr id="6" name="Text Placeholder 5"/>
          <p:cNvSpPr>
            <a:spLocks noGrp="1"/>
          </p:cNvSpPr>
          <p:nvPr>
            <p:ph type="body" sz="quarter" idx="10"/>
          </p:nvPr>
        </p:nvSpPr>
        <p:spPr bwMode="gray"/>
        <p:txBody>
          <a:bodyPr/>
          <a:lstStyle>
            <a:lvl1pPr>
              <a:defRPr sz="1800"/>
            </a:lvl1pPr>
            <a:lvl2pPr>
              <a:defRPr sz="1800"/>
            </a:lvl2pPr>
            <a:lvl3pPr>
              <a:defRPr sz="1800"/>
            </a:lvl3pPr>
            <a:lvl4pPr>
              <a:defRPr sz="1800"/>
            </a:lvl4pPr>
            <a:lvl5pPr>
              <a:defRPr sz="1800"/>
            </a:lvl5pPr>
          </a:lstStyle>
          <a:p>
            <a:pPr lvl="0"/>
            <a:r>
              <a:rPr lang="hu-HU" noProof="0"/>
              <a:t>Click to edit Master text styles</a:t>
            </a:r>
          </a:p>
          <a:p>
            <a:pPr lvl="1"/>
            <a:r>
              <a:rPr lang="hu-HU" noProof="0"/>
              <a:t>Second level</a:t>
            </a:r>
          </a:p>
          <a:p>
            <a:pPr lvl="2"/>
            <a:r>
              <a:rPr lang="hu-HU" noProof="0"/>
              <a:t>Third level</a:t>
            </a:r>
          </a:p>
          <a:p>
            <a:pPr lvl="3"/>
            <a:r>
              <a:rPr lang="hu-HU" noProof="0"/>
              <a:t>Fourth level</a:t>
            </a:r>
          </a:p>
          <a:p>
            <a:pPr lvl="4"/>
            <a:r>
              <a:rPr lang="hu-HU" noProof="0"/>
              <a:t>Fifth level</a:t>
            </a:r>
          </a:p>
        </p:txBody>
      </p:sp>
    </p:spTree>
    <p:extLst>
      <p:ext uri="{BB962C8B-B14F-4D97-AF65-F5344CB8AC3E}">
        <p14:creationId xmlns:p14="http://schemas.microsoft.com/office/powerpoint/2010/main" val="33583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8175"/>
          </a:xfrm>
        </p:spPr>
        <p:txBody>
          <a:bodyPr/>
          <a:lstStyle/>
          <a:p>
            <a:r>
              <a:rPr lang="en-US"/>
              <a:t>Click to edit Master title style</a:t>
            </a:r>
            <a:endParaRPr lang="hu-HU"/>
          </a:p>
        </p:txBody>
      </p:sp>
      <p:sp>
        <p:nvSpPr>
          <p:cNvPr id="3" name="Content Placeholder 2"/>
          <p:cNvSpPr>
            <a:spLocks noGrp="1"/>
          </p:cNvSpPr>
          <p:nvPr>
            <p:ph idx="1"/>
          </p:nvPr>
        </p:nvSpPr>
        <p:spPr>
          <a:xfrm>
            <a:off x="457200" y="1600201"/>
            <a:ext cx="8229600" cy="47561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Date Placeholder 3"/>
          <p:cNvSpPr>
            <a:spLocks noGrp="1"/>
          </p:cNvSpPr>
          <p:nvPr>
            <p:ph type="dt" sz="half" idx="10"/>
          </p:nvPr>
        </p:nvSpPr>
        <p:spPr/>
        <p:txBody>
          <a:bodyPr/>
          <a:lstStyle/>
          <a:p>
            <a:fld id="{14A10827-7547-4417-B73F-DD31D6E51066}" type="datetime1">
              <a:rPr lang="hu-HU" smtClean="0"/>
              <a:t>2025. 03. 29.</a:t>
            </a:fld>
            <a:endParaRPr lang="hu-HU"/>
          </a:p>
        </p:txBody>
      </p:sp>
      <p:sp>
        <p:nvSpPr>
          <p:cNvPr id="5" name="Footer Placeholder 4"/>
          <p:cNvSpPr>
            <a:spLocks noGrp="1"/>
          </p:cNvSpPr>
          <p:nvPr>
            <p:ph type="ftr" sz="quarter" idx="11"/>
          </p:nvPr>
        </p:nvSpPr>
        <p:spPr/>
        <p:txBody>
          <a:bodyPr/>
          <a:lstStyle/>
          <a:p>
            <a:endParaRPr lang="hu-HU"/>
          </a:p>
        </p:txBody>
      </p:sp>
      <p:sp>
        <p:nvSpPr>
          <p:cNvPr id="7" name="Line 2"/>
          <p:cNvSpPr>
            <a:spLocks noChangeShapeType="1"/>
          </p:cNvSpPr>
          <p:nvPr userDrawn="1"/>
        </p:nvSpPr>
        <p:spPr bwMode="auto">
          <a:xfrm>
            <a:off x="0" y="1143000"/>
            <a:ext cx="9144000" cy="0"/>
          </a:xfrm>
          <a:prstGeom prst="line">
            <a:avLst/>
          </a:prstGeom>
          <a:noFill/>
          <a:ln w="12700">
            <a:solidFill>
              <a:srgbClr val="003300"/>
            </a:solidFill>
            <a:round/>
            <a:headEnd/>
            <a:tailEnd/>
          </a:ln>
        </p:spPr>
        <p:txBody>
          <a:bodyPr/>
          <a:lstStyle/>
          <a:p>
            <a:endParaRPr lang="hu-HU"/>
          </a:p>
        </p:txBody>
      </p:sp>
      <p:sp>
        <p:nvSpPr>
          <p:cNvPr id="8" name="Slide Number Placeholder 5"/>
          <p:cNvSpPr>
            <a:spLocks noGrp="1"/>
          </p:cNvSpPr>
          <p:nvPr>
            <p:ph type="sldNum" sz="quarter" idx="12"/>
          </p:nvPr>
        </p:nvSpPr>
        <p:spPr>
          <a:xfrm>
            <a:off x="6553200" y="6356350"/>
            <a:ext cx="2133600" cy="365125"/>
          </a:xfrm>
        </p:spPr>
        <p:txBody>
          <a:bodyPr/>
          <a:lstStyle/>
          <a:p>
            <a:fld id="{7345199B-382E-4A33-8779-A8217CE6BC8E}" type="slidenum">
              <a:rPr lang="hu-HU" smtClean="0"/>
              <a:pPr/>
              <a:t>‹#›</a:t>
            </a:fld>
            <a:endParaRPr lang="hu-H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u-H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84DA74-C872-45B7-AC3E-739FA6955547}" type="datetime1">
              <a:rPr lang="hu-HU" smtClean="0"/>
              <a:t>2025. 03. 29.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345199B-382E-4A33-8779-A8217CE6BC8E}"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8175"/>
          </a:xfrm>
        </p:spPr>
        <p:txBody>
          <a:bodyPr/>
          <a:lstStyle/>
          <a:p>
            <a:r>
              <a:rPr lang="en-US"/>
              <a:t>Click to edit Master title style</a:t>
            </a:r>
            <a:endParaRPr lang="hu-H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5" name="Date Placeholder 4"/>
          <p:cNvSpPr>
            <a:spLocks noGrp="1"/>
          </p:cNvSpPr>
          <p:nvPr>
            <p:ph type="dt" sz="half" idx="10"/>
          </p:nvPr>
        </p:nvSpPr>
        <p:spPr/>
        <p:txBody>
          <a:bodyPr/>
          <a:lstStyle/>
          <a:p>
            <a:fld id="{C3F45235-114F-437E-87E4-8A657E97DA61}" type="datetime1">
              <a:rPr lang="hu-HU" smtClean="0"/>
              <a:t>2025. 03. 29.</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7345199B-382E-4A33-8779-A8217CE6BC8E}" type="slidenum">
              <a:rPr lang="hu-HU" smtClean="0"/>
              <a:pPr/>
              <a:t>‹#›</a:t>
            </a:fld>
            <a:endParaRPr lang="hu-HU"/>
          </a:p>
        </p:txBody>
      </p:sp>
      <p:sp>
        <p:nvSpPr>
          <p:cNvPr id="8" name="Line 2"/>
          <p:cNvSpPr>
            <a:spLocks noChangeShapeType="1"/>
          </p:cNvSpPr>
          <p:nvPr userDrawn="1"/>
        </p:nvSpPr>
        <p:spPr bwMode="auto">
          <a:xfrm>
            <a:off x="0" y="1143000"/>
            <a:ext cx="9144000" cy="0"/>
          </a:xfrm>
          <a:prstGeom prst="line">
            <a:avLst/>
          </a:prstGeom>
          <a:noFill/>
          <a:ln w="12700">
            <a:solidFill>
              <a:srgbClr val="003300"/>
            </a:solidFill>
            <a:round/>
            <a:headEnd/>
            <a:tailEnd/>
          </a:ln>
        </p:spPr>
        <p:txBody>
          <a:bodyPr/>
          <a:lstStyle/>
          <a:p>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8175"/>
          </a:xfrm>
        </p:spPr>
        <p:txBody>
          <a:bodyPr/>
          <a:lstStyle>
            <a:lvl1pPr>
              <a:defRPr/>
            </a:lvl1pPr>
          </a:lstStyle>
          <a:p>
            <a:r>
              <a:rPr lang="en-US"/>
              <a:t>Click to edit Master title style</a:t>
            </a:r>
            <a:endParaRPr lang="hu-H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7" name="Date Placeholder 6"/>
          <p:cNvSpPr>
            <a:spLocks noGrp="1"/>
          </p:cNvSpPr>
          <p:nvPr>
            <p:ph type="dt" sz="half" idx="10"/>
          </p:nvPr>
        </p:nvSpPr>
        <p:spPr/>
        <p:txBody>
          <a:bodyPr/>
          <a:lstStyle/>
          <a:p>
            <a:fld id="{F8810AC0-AF6F-494E-9A8B-4C4F40526EC9}" type="datetime1">
              <a:rPr lang="hu-HU" smtClean="0"/>
              <a:t>2025. 03. 29.</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7345199B-382E-4A33-8779-A8217CE6BC8E}" type="slidenum">
              <a:rPr lang="hu-HU" smtClean="0"/>
              <a:pPr/>
              <a:t>‹#›</a:t>
            </a:fld>
            <a:endParaRPr lang="hu-HU"/>
          </a:p>
        </p:txBody>
      </p:sp>
      <p:sp>
        <p:nvSpPr>
          <p:cNvPr id="10" name="Line 2"/>
          <p:cNvSpPr>
            <a:spLocks noChangeShapeType="1"/>
          </p:cNvSpPr>
          <p:nvPr userDrawn="1"/>
        </p:nvSpPr>
        <p:spPr bwMode="auto">
          <a:xfrm>
            <a:off x="0" y="1143000"/>
            <a:ext cx="9144000" cy="0"/>
          </a:xfrm>
          <a:prstGeom prst="line">
            <a:avLst/>
          </a:prstGeom>
          <a:noFill/>
          <a:ln w="12700">
            <a:solidFill>
              <a:srgbClr val="003300"/>
            </a:solidFill>
            <a:round/>
            <a:headEnd/>
            <a:tailEnd/>
          </a:ln>
        </p:spPr>
        <p:txBody>
          <a:bodyPr/>
          <a:lstStyle/>
          <a:p>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US"/>
              <a:t>Click to edit Master title style</a:t>
            </a:r>
            <a:endParaRPr lang="hu-HU"/>
          </a:p>
        </p:txBody>
      </p:sp>
      <p:sp>
        <p:nvSpPr>
          <p:cNvPr id="3" name="Date Placeholder 2"/>
          <p:cNvSpPr>
            <a:spLocks noGrp="1"/>
          </p:cNvSpPr>
          <p:nvPr>
            <p:ph type="dt" sz="half" idx="10"/>
          </p:nvPr>
        </p:nvSpPr>
        <p:spPr/>
        <p:txBody>
          <a:bodyPr/>
          <a:lstStyle/>
          <a:p>
            <a:fld id="{2E4166C9-3FDA-49B5-8B3E-CE94BE6FB746}" type="datetime1">
              <a:rPr lang="hu-HU" smtClean="0"/>
              <a:t>2025. 03. 29.</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7345199B-382E-4A33-8779-A8217CE6BC8E}" type="slidenum">
              <a:rPr lang="hu-HU" smtClean="0"/>
              <a:pPr/>
              <a:t>‹#›</a:t>
            </a:fld>
            <a:endParaRPr lang="hu-HU"/>
          </a:p>
        </p:txBody>
      </p:sp>
      <p:sp>
        <p:nvSpPr>
          <p:cNvPr id="6" name="Line 2"/>
          <p:cNvSpPr>
            <a:spLocks noChangeShapeType="1"/>
          </p:cNvSpPr>
          <p:nvPr userDrawn="1"/>
        </p:nvSpPr>
        <p:spPr bwMode="auto">
          <a:xfrm>
            <a:off x="0" y="1143000"/>
            <a:ext cx="9144000" cy="0"/>
          </a:xfrm>
          <a:prstGeom prst="line">
            <a:avLst/>
          </a:prstGeom>
          <a:noFill/>
          <a:ln w="12700">
            <a:solidFill>
              <a:srgbClr val="003300"/>
            </a:solidFill>
            <a:round/>
            <a:headEnd/>
            <a:tailEnd/>
          </a:ln>
        </p:spPr>
        <p:txBody>
          <a:bodyPr/>
          <a:lstStyle/>
          <a:p>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94E64-A712-44C6-906E-1F0D24F12DBF}" type="datetime1">
              <a:rPr lang="hu-HU" smtClean="0"/>
              <a:t>2025. 03. 29.</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7345199B-382E-4A33-8779-A8217CE6BC8E}"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hu-H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427463-FD98-44BD-B3F7-79E79BE922F2}" type="datetime1">
              <a:rPr lang="hu-HU" smtClean="0"/>
              <a:t>2025. 03. 29.</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7345199B-382E-4A33-8779-A8217CE6BC8E}"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hu-H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E64E4C-D9BA-41D1-BF3E-72CA81BF73F9}" type="datetime1">
              <a:rPr lang="hu-HU" smtClean="0"/>
              <a:t>2025. 03. 29.</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7345199B-382E-4A33-8779-A8217CE6BC8E}"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hu-HU"/>
          </a:p>
        </p:txBody>
      </p:sp>
      <p:sp>
        <p:nvSpPr>
          <p:cNvPr id="3" name="Text Placeholder 2"/>
          <p:cNvSpPr>
            <a:spLocks noGrp="1"/>
          </p:cNvSpPr>
          <p:nvPr>
            <p:ph type="body" idx="1"/>
          </p:nvPr>
        </p:nvSpPr>
        <p:spPr>
          <a:xfrm>
            <a:off x="457200" y="1600200"/>
            <a:ext cx="8229600" cy="47561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548ACF-0FCB-425C-B9B8-29C2DE74F201}" type="datetime1">
              <a:rPr lang="hu-HU" smtClean="0"/>
              <a:t>2025. 03. 29.</a:t>
            </a:fld>
            <a:endParaRPr lang="hu-H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5199B-382E-4A33-8779-A8217CE6BC8E}"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 id="2147483664"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rjanos.tomka@gmail.com"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23850" y="620092"/>
            <a:ext cx="8497888" cy="1728788"/>
          </a:xfrm>
          <a:prstGeom prst="rect">
            <a:avLst/>
          </a:prstGeom>
        </p:spPr>
        <p:txBody>
          <a:bodyPr vert="horz" lIns="91440" tIns="45720" rIns="91440" bIns="45720" rtlCol="0" anchor="t">
            <a:normAutofit lnSpcReduction="10000"/>
          </a:bodyPr>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hu-HU" sz="3600" cap="none" dirty="0"/>
              <a:t>Dunamelléki Református Egyházkerület Presbiteri Konferencia                               2025. április 5.                   </a:t>
            </a:r>
          </a:p>
        </p:txBody>
      </p:sp>
      <p:sp>
        <p:nvSpPr>
          <p:cNvPr id="7" name="Rectangle 3"/>
          <p:cNvSpPr txBox="1">
            <a:spLocks noChangeArrowheads="1"/>
          </p:cNvSpPr>
          <p:nvPr/>
        </p:nvSpPr>
        <p:spPr>
          <a:xfrm>
            <a:off x="0" y="2564904"/>
            <a:ext cx="9144000" cy="1368152"/>
          </a:xfrm>
          <a:prstGeom prst="rect">
            <a:avLst/>
          </a:prstGeom>
          <a:solidFill>
            <a:schemeClr val="bg1">
              <a:lumMod val="85000"/>
            </a:schemeClr>
          </a:solidFill>
        </p:spPr>
        <p:txBody>
          <a:bodyPr vert="horz" lIns="91440" tIns="45720" rIns="91440" bIns="45720" rtlCol="0" anchor="b">
            <a:normAutofit fontScale="62500" lnSpcReduction="20000"/>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defRPr/>
            </a:pPr>
            <a:endParaRPr lang="hu-HU" sz="4000" dirty="0">
              <a:solidFill>
                <a:schemeClr val="tx1"/>
              </a:solidFill>
              <a:latin typeface="+mj-lt"/>
            </a:endParaRPr>
          </a:p>
          <a:p>
            <a:pPr algn="ctr">
              <a:defRPr/>
            </a:pPr>
            <a:r>
              <a:rPr lang="hu-HU" sz="5200" dirty="0">
                <a:solidFill>
                  <a:schemeClr val="tx1"/>
                </a:solidFill>
                <a:latin typeface="+mj-lt"/>
              </a:rPr>
              <a:t>Közös felelősségünk a gyülekezetben és a közegyházban </a:t>
            </a:r>
          </a:p>
          <a:p>
            <a:pPr algn="ctr">
              <a:defRPr/>
            </a:pPr>
            <a:endParaRPr lang="hu-HU" sz="2400" dirty="0">
              <a:solidFill>
                <a:schemeClr val="tx1"/>
              </a:solidFill>
              <a:latin typeface="+mj-lt"/>
            </a:endParaRPr>
          </a:p>
        </p:txBody>
      </p:sp>
      <p:sp>
        <p:nvSpPr>
          <p:cNvPr id="8" name="Text Box 4"/>
          <p:cNvSpPr txBox="1">
            <a:spLocks noChangeArrowheads="1"/>
          </p:cNvSpPr>
          <p:nvPr/>
        </p:nvSpPr>
        <p:spPr bwMode="auto">
          <a:xfrm>
            <a:off x="611188" y="5081588"/>
            <a:ext cx="7921625" cy="1115690"/>
          </a:xfrm>
          <a:prstGeom prst="rect">
            <a:avLst/>
          </a:prstGeom>
          <a:noFill/>
          <a:ln w="9525">
            <a:noFill/>
            <a:miter lim="800000"/>
            <a:headEnd/>
            <a:tailEnd/>
          </a:ln>
        </p:spPr>
        <p:txBody>
          <a:bodyPr>
            <a:spAutoFit/>
          </a:bodyPr>
          <a:lstStyle/>
          <a:p>
            <a:pPr algn="ctr">
              <a:spcBef>
                <a:spcPts val="300"/>
              </a:spcBef>
            </a:pPr>
            <a:r>
              <a:rPr lang="hu-HU" altLang="hu-HU" sz="3200" dirty="0">
                <a:latin typeface="+mj-lt"/>
              </a:rPr>
              <a:t>Dr. habil. Tomka János, professor emeritus</a:t>
            </a:r>
          </a:p>
          <a:p>
            <a:pPr algn="ctr">
              <a:spcBef>
                <a:spcPts val="300"/>
              </a:spcBef>
            </a:pPr>
            <a:r>
              <a:rPr lang="hu-HU" altLang="hu-HU" sz="3200" dirty="0">
                <a:latin typeface="+mj-lt"/>
                <a:hlinkClick r:id="rId3"/>
              </a:rPr>
              <a:t>drjanos.tomka@gmail.com</a:t>
            </a:r>
            <a:r>
              <a:rPr lang="hu-HU" altLang="hu-HU" sz="3200" dirty="0">
                <a:latin typeface="+mj-lt"/>
              </a:rPr>
              <a:t>; 70-333-1550</a:t>
            </a:r>
          </a:p>
        </p:txBody>
      </p:sp>
      <p:sp>
        <p:nvSpPr>
          <p:cNvPr id="2" name="Dia számának helye 1"/>
          <p:cNvSpPr>
            <a:spLocks noGrp="1"/>
          </p:cNvSpPr>
          <p:nvPr>
            <p:ph type="sldNum" sz="quarter" idx="12"/>
          </p:nvPr>
        </p:nvSpPr>
        <p:spPr/>
        <p:txBody>
          <a:bodyPr/>
          <a:lstStyle/>
          <a:p>
            <a:fld id="{7345199B-382E-4A33-8779-A8217CE6BC8E}" type="slidenum">
              <a:rPr lang="hu-HU" smtClean="0">
                <a:latin typeface="+mj-lt"/>
              </a:rPr>
              <a:pPr/>
              <a:t>1</a:t>
            </a:fld>
            <a:endParaRPr lang="hu-HU">
              <a:latin typeface="+mj-lt"/>
            </a:endParaRPr>
          </a:p>
        </p:txBody>
      </p:sp>
    </p:spTree>
    <p:extLst>
      <p:ext uri="{BB962C8B-B14F-4D97-AF65-F5344CB8AC3E}">
        <p14:creationId xmlns:p14="http://schemas.microsoft.com/office/powerpoint/2010/main" val="2205659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hu-HU" altLang="hu-HU" dirty="0"/>
              <a:t>1. Kockázatos bizalomadás</a:t>
            </a:r>
          </a:p>
        </p:txBody>
      </p:sp>
      <p:sp>
        <p:nvSpPr>
          <p:cNvPr id="5" name="Rectangle 4"/>
          <p:cNvSpPr/>
          <p:nvPr/>
        </p:nvSpPr>
        <p:spPr>
          <a:xfrm>
            <a:off x="990600" y="1997075"/>
            <a:ext cx="7162800" cy="2247900"/>
          </a:xfrm>
          <a:prstGeom prst="rect">
            <a:avLst/>
          </a:prstGeom>
          <a:solidFill>
            <a:schemeClr val="bg1">
              <a:lumMod val="85000"/>
            </a:schemeClr>
          </a:solidFill>
        </p:spPr>
        <p:txBody>
          <a:bodyPr>
            <a:spAutoFit/>
          </a:bodyPr>
          <a:lstStyle/>
          <a:p>
            <a:pPr algn="ctr">
              <a:defRPr/>
            </a:pPr>
            <a:r>
              <a:rPr lang="hu-HU" sz="2000" dirty="0">
                <a:solidFill>
                  <a:prstClr val="black"/>
                </a:solidFill>
                <a:latin typeface="Arial" charset="0"/>
              </a:rPr>
              <a:t>„</a:t>
            </a:r>
            <a:r>
              <a:rPr lang="hu-HU" sz="2000" i="1" dirty="0">
                <a:solidFill>
                  <a:prstClr val="black"/>
                </a:solidFill>
                <a:latin typeface="Arial" charset="0"/>
              </a:rPr>
              <a:t>Amikor Saul megérkezett Jeruzsálembe, csatlakozni próbált a tanítványokhoz, de mindenki félt tőle, mert nem hitték, hogy tanítvány. Barnabás azonban maga mellé vette, elvitte az apostolokhoz, és elmondta nekik, hogyan látta az Urat az úton, és hogy beszélt vele, és milyen nyíltan szólt Damaszkuszban Jézus nevében. Ettől fogva velük együtt járt-kelt Jeruzsálemben, nyíltan szólt az Úr nevében.</a:t>
            </a:r>
            <a:r>
              <a:rPr lang="hu-HU" sz="2000" dirty="0">
                <a:solidFill>
                  <a:prstClr val="black"/>
                </a:solidFill>
                <a:latin typeface="Arial" charset="0"/>
              </a:rPr>
              <a:t>”</a:t>
            </a:r>
          </a:p>
        </p:txBody>
      </p:sp>
      <p:sp>
        <p:nvSpPr>
          <p:cNvPr id="26628" name="Rectangle 5"/>
          <p:cNvSpPr>
            <a:spLocks noChangeArrowheads="1"/>
          </p:cNvSpPr>
          <p:nvPr/>
        </p:nvSpPr>
        <p:spPr bwMode="auto">
          <a:xfrm>
            <a:off x="5029200" y="5715000"/>
            <a:ext cx="34544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1800">
                <a:solidFill>
                  <a:prstClr val="black"/>
                </a:solidFill>
              </a:rPr>
              <a:t>Apostolok cselekedetei 9,26-28.</a:t>
            </a:r>
          </a:p>
        </p:txBody>
      </p:sp>
      <p:sp>
        <p:nvSpPr>
          <p:cNvPr id="3" name="Dia számának helye 2"/>
          <p:cNvSpPr>
            <a:spLocks noGrp="1"/>
          </p:cNvSpPr>
          <p:nvPr>
            <p:ph type="sldNum" sz="quarter" idx="12"/>
          </p:nvPr>
        </p:nvSpPr>
        <p:spPr/>
        <p:txBody>
          <a:bodyPr/>
          <a:lstStyle/>
          <a:p>
            <a:fld id="{7345199B-382E-4A33-8779-A8217CE6BC8E}" type="slidenum">
              <a:rPr lang="hu-HU" smtClean="0">
                <a:solidFill>
                  <a:prstClr val="black">
                    <a:tint val="75000"/>
                  </a:prstClr>
                </a:solidFill>
              </a:rPr>
              <a:pPr/>
              <a:t>10</a:t>
            </a:fld>
            <a:endParaRPr lang="hu-HU" dirty="0">
              <a:solidFill>
                <a:prstClr val="black">
                  <a:tint val="75000"/>
                </a:prstClr>
              </a:solidFill>
            </a:endParaRPr>
          </a:p>
        </p:txBody>
      </p:sp>
    </p:spTree>
    <p:extLst>
      <p:ext uri="{BB962C8B-B14F-4D97-AF65-F5344CB8AC3E}">
        <p14:creationId xmlns:p14="http://schemas.microsoft.com/office/powerpoint/2010/main" val="2156932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FD744E-6EFA-AFFA-DE3A-841DA5DE4DBA}"/>
            </a:ext>
          </a:extLst>
        </p:cNvPr>
        <p:cNvGrpSpPr/>
        <p:nvPr/>
      </p:nvGrpSpPr>
      <p:grpSpPr>
        <a:xfrm>
          <a:off x="0" y="0"/>
          <a:ext cx="0" cy="0"/>
          <a:chOff x="0" y="0"/>
          <a:chExt cx="0" cy="0"/>
        </a:xfrm>
      </p:grpSpPr>
      <p:sp>
        <p:nvSpPr>
          <p:cNvPr id="36866" name="Title 1">
            <a:extLst>
              <a:ext uri="{FF2B5EF4-FFF2-40B4-BE49-F238E27FC236}">
                <a16:creationId xmlns:a16="http://schemas.microsoft.com/office/drawing/2014/main" id="{3CC4D332-9D49-C211-EFF3-DA806530CEF8}"/>
              </a:ext>
            </a:extLst>
          </p:cNvPr>
          <p:cNvSpPr>
            <a:spLocks noGrp="1"/>
          </p:cNvSpPr>
          <p:nvPr>
            <p:ph type="title"/>
          </p:nvPr>
        </p:nvSpPr>
        <p:spPr/>
        <p:txBody>
          <a:bodyPr>
            <a:normAutofit fontScale="90000"/>
          </a:bodyPr>
          <a:lstStyle/>
          <a:p>
            <a:r>
              <a:rPr lang="hu-HU" altLang="hu-HU" dirty="0"/>
              <a:t>2. A konfliktus tisztázásának felvállalása </a:t>
            </a:r>
          </a:p>
        </p:txBody>
      </p:sp>
      <p:sp>
        <p:nvSpPr>
          <p:cNvPr id="5" name="Rectangle 4">
            <a:extLst>
              <a:ext uri="{FF2B5EF4-FFF2-40B4-BE49-F238E27FC236}">
                <a16:creationId xmlns:a16="http://schemas.microsoft.com/office/drawing/2014/main" id="{C6C8770F-2693-DF83-C5EE-9ED5CD9604FF}"/>
              </a:ext>
            </a:extLst>
          </p:cNvPr>
          <p:cNvSpPr/>
          <p:nvPr/>
        </p:nvSpPr>
        <p:spPr>
          <a:xfrm>
            <a:off x="990600" y="2068513"/>
            <a:ext cx="7162800" cy="2247900"/>
          </a:xfrm>
          <a:prstGeom prst="rect">
            <a:avLst/>
          </a:prstGeom>
          <a:solidFill>
            <a:schemeClr val="bg1">
              <a:lumMod val="85000"/>
            </a:schemeClr>
          </a:solidFill>
        </p:spPr>
        <p:txBody>
          <a:bodyPr>
            <a:spAutoFit/>
          </a:bodyPr>
          <a:lstStyle/>
          <a:p>
            <a:pPr algn="ctr">
              <a:defRPr/>
            </a:pPr>
            <a:r>
              <a:rPr lang="hu-HU" sz="2000" dirty="0">
                <a:solidFill>
                  <a:prstClr val="black"/>
                </a:solidFill>
                <a:latin typeface="Arial" charset="0"/>
              </a:rPr>
              <a:t>„</a:t>
            </a:r>
            <a:r>
              <a:rPr lang="hu-HU" sz="2000" i="1" dirty="0">
                <a:solidFill>
                  <a:prstClr val="black"/>
                </a:solidFill>
                <a:latin typeface="Arial" charset="0"/>
              </a:rPr>
              <a:t>Némelyek, akik Júdeából jöttek le, így tanították a testvéreket. „ha nem </a:t>
            </a:r>
            <a:r>
              <a:rPr lang="hu-HU" sz="2000" i="1" dirty="0" err="1">
                <a:solidFill>
                  <a:prstClr val="black"/>
                </a:solidFill>
                <a:latin typeface="Arial" charset="0"/>
              </a:rPr>
              <a:t>metélkedtek</a:t>
            </a:r>
            <a:r>
              <a:rPr lang="hu-HU" sz="2000" i="1" dirty="0">
                <a:solidFill>
                  <a:prstClr val="black"/>
                </a:solidFill>
                <a:latin typeface="Arial" charset="0"/>
              </a:rPr>
              <a:t> körül a mózesi szokások szerint, nem üdvözülhettek.” Mivel pedig Pálnak és Barnabásnak nem kis viszálya és vitája támadt velük, úgy rendelkeztek, hogy ebben a vitás ügyben Pál, Barnabás és néhányan mások is menjenek fel az apostolokhoz és a vénekhez Jeruzsálembe.</a:t>
            </a:r>
            <a:r>
              <a:rPr lang="hu-HU" sz="2000" dirty="0">
                <a:solidFill>
                  <a:prstClr val="black"/>
                </a:solidFill>
                <a:latin typeface="Arial" charset="0"/>
              </a:rPr>
              <a:t>”</a:t>
            </a:r>
          </a:p>
        </p:txBody>
      </p:sp>
      <p:sp>
        <p:nvSpPr>
          <p:cNvPr id="36868" name="Rectangle 5">
            <a:extLst>
              <a:ext uri="{FF2B5EF4-FFF2-40B4-BE49-F238E27FC236}">
                <a16:creationId xmlns:a16="http://schemas.microsoft.com/office/drawing/2014/main" id="{DD611F37-1D7E-FDF8-CF97-070E2DCD1318}"/>
              </a:ext>
            </a:extLst>
          </p:cNvPr>
          <p:cNvSpPr>
            <a:spLocks noChangeArrowheads="1"/>
          </p:cNvSpPr>
          <p:nvPr/>
        </p:nvSpPr>
        <p:spPr bwMode="auto">
          <a:xfrm>
            <a:off x="5410200" y="5497513"/>
            <a:ext cx="3325813"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1800">
                <a:solidFill>
                  <a:prstClr val="black"/>
                </a:solidFill>
              </a:rPr>
              <a:t>Apostolok cselekedetei 15,1-2.</a:t>
            </a:r>
          </a:p>
        </p:txBody>
      </p:sp>
      <p:sp>
        <p:nvSpPr>
          <p:cNvPr id="3" name="Dia számának helye 2">
            <a:extLst>
              <a:ext uri="{FF2B5EF4-FFF2-40B4-BE49-F238E27FC236}">
                <a16:creationId xmlns:a16="http://schemas.microsoft.com/office/drawing/2014/main" id="{0418474E-8532-9C42-F32B-95FE2547B03E}"/>
              </a:ext>
            </a:extLst>
          </p:cNvPr>
          <p:cNvSpPr>
            <a:spLocks noGrp="1"/>
          </p:cNvSpPr>
          <p:nvPr>
            <p:ph type="sldNum" sz="quarter" idx="12"/>
          </p:nvPr>
        </p:nvSpPr>
        <p:spPr/>
        <p:txBody>
          <a:bodyPr/>
          <a:lstStyle/>
          <a:p>
            <a:fld id="{7345199B-382E-4A33-8779-A8217CE6BC8E}" type="slidenum">
              <a:rPr lang="hu-HU" smtClean="0">
                <a:solidFill>
                  <a:prstClr val="black">
                    <a:tint val="75000"/>
                  </a:prstClr>
                </a:solidFill>
              </a:rPr>
              <a:pPr/>
              <a:t>11</a:t>
            </a:fld>
            <a:endParaRPr lang="hu-HU" dirty="0">
              <a:solidFill>
                <a:prstClr val="black">
                  <a:tint val="75000"/>
                </a:prstClr>
              </a:solidFill>
            </a:endParaRPr>
          </a:p>
        </p:txBody>
      </p:sp>
    </p:spTree>
    <p:extLst>
      <p:ext uri="{BB962C8B-B14F-4D97-AF65-F5344CB8AC3E}">
        <p14:creationId xmlns:p14="http://schemas.microsoft.com/office/powerpoint/2010/main" val="4208354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F1E052-BA1A-D500-2C13-DE524BC92D6F}"/>
            </a:ext>
          </a:extLst>
        </p:cNvPr>
        <p:cNvGrpSpPr/>
        <p:nvPr/>
      </p:nvGrpSpPr>
      <p:grpSpPr>
        <a:xfrm>
          <a:off x="0" y="0"/>
          <a:ext cx="0" cy="0"/>
          <a:chOff x="0" y="0"/>
          <a:chExt cx="0" cy="0"/>
        </a:xfrm>
      </p:grpSpPr>
      <p:sp>
        <p:nvSpPr>
          <p:cNvPr id="34818" name="Title 1">
            <a:extLst>
              <a:ext uri="{FF2B5EF4-FFF2-40B4-BE49-F238E27FC236}">
                <a16:creationId xmlns:a16="http://schemas.microsoft.com/office/drawing/2014/main" id="{0AF8DA5A-6B0D-636C-44DE-2ADD1091F8B6}"/>
              </a:ext>
            </a:extLst>
          </p:cNvPr>
          <p:cNvSpPr>
            <a:spLocks noGrp="1"/>
          </p:cNvSpPr>
          <p:nvPr>
            <p:ph type="title"/>
          </p:nvPr>
        </p:nvSpPr>
        <p:spPr/>
        <p:txBody>
          <a:bodyPr>
            <a:normAutofit fontScale="90000"/>
          </a:bodyPr>
          <a:lstStyle/>
          <a:p>
            <a:r>
              <a:rPr lang="hu-HU" altLang="hu-HU" dirty="0"/>
              <a:t>3. Közös elkötelezettség</a:t>
            </a:r>
          </a:p>
        </p:txBody>
      </p:sp>
      <p:sp>
        <p:nvSpPr>
          <p:cNvPr id="5" name="Rectangle 4">
            <a:extLst>
              <a:ext uri="{FF2B5EF4-FFF2-40B4-BE49-F238E27FC236}">
                <a16:creationId xmlns:a16="http://schemas.microsoft.com/office/drawing/2014/main" id="{9416F101-01A0-3EFB-5DDB-564E3042A814}"/>
              </a:ext>
            </a:extLst>
          </p:cNvPr>
          <p:cNvSpPr/>
          <p:nvPr/>
        </p:nvSpPr>
        <p:spPr>
          <a:xfrm>
            <a:off x="990600" y="1720850"/>
            <a:ext cx="7239000" cy="2554288"/>
          </a:xfrm>
          <a:prstGeom prst="rect">
            <a:avLst/>
          </a:prstGeom>
          <a:solidFill>
            <a:schemeClr val="bg1">
              <a:lumMod val="85000"/>
            </a:schemeClr>
          </a:solidFill>
        </p:spPr>
        <p:txBody>
          <a:bodyPr>
            <a:spAutoFit/>
          </a:bodyPr>
          <a:lstStyle/>
          <a:p>
            <a:pPr algn="ctr">
              <a:defRPr/>
            </a:pPr>
            <a:r>
              <a:rPr lang="hu-HU" sz="2000" dirty="0">
                <a:solidFill>
                  <a:prstClr val="black"/>
                </a:solidFill>
                <a:latin typeface="Arial" charset="0"/>
              </a:rPr>
              <a:t>„</a:t>
            </a:r>
            <a:r>
              <a:rPr lang="hu-HU" sz="2000" i="1" dirty="0" err="1">
                <a:solidFill>
                  <a:prstClr val="black"/>
                </a:solidFill>
                <a:latin typeface="Arial" charset="0"/>
              </a:rPr>
              <a:t>Antiókhiában</a:t>
            </a:r>
            <a:r>
              <a:rPr lang="hu-HU" sz="2000" i="1" dirty="0">
                <a:solidFill>
                  <a:prstClr val="black"/>
                </a:solidFill>
                <a:latin typeface="Arial" charset="0"/>
              </a:rPr>
              <a:t>, az ottani gyülekezetben volt néhány próféta és tanító: Barnabás és Simeon, akit Nigernek is hívtak, </a:t>
            </a:r>
            <a:r>
              <a:rPr lang="hu-HU" sz="2000" i="1" dirty="0" err="1">
                <a:solidFill>
                  <a:prstClr val="black"/>
                </a:solidFill>
                <a:latin typeface="Arial" charset="0"/>
              </a:rPr>
              <a:t>cirénei</a:t>
            </a:r>
            <a:r>
              <a:rPr lang="hu-HU" sz="2000" i="1" dirty="0">
                <a:solidFill>
                  <a:prstClr val="black"/>
                </a:solidFill>
                <a:latin typeface="Arial" charset="0"/>
              </a:rPr>
              <a:t> Lucius és </a:t>
            </a:r>
            <a:r>
              <a:rPr lang="hu-HU" sz="2000" i="1" dirty="0" err="1">
                <a:solidFill>
                  <a:prstClr val="black"/>
                </a:solidFill>
                <a:latin typeface="Arial" charset="0"/>
              </a:rPr>
              <a:t>Manaén</a:t>
            </a:r>
            <a:r>
              <a:rPr lang="hu-HU" sz="2000" i="1" dirty="0">
                <a:solidFill>
                  <a:prstClr val="black"/>
                </a:solidFill>
                <a:latin typeface="Arial" charset="0"/>
              </a:rPr>
              <a:t>, aki Heródes negyedes fejedelemmel együtt nevelkedett, valamint Saul. Egyszer, amikor ezek az Úrnak szolgáltak és böjtöltek, ezt mondta a Szentlélek: „Válasszátok ki nekem Barnabást és Sault arra a munkára, amelyre elhívtam őket.” Akkor böjtölés, imádkozás és kézrátétel után elbocsátották őket.”</a:t>
            </a:r>
            <a:r>
              <a:rPr lang="hu-HU" sz="2000" baseline="30000" dirty="0">
                <a:solidFill>
                  <a:prstClr val="black"/>
                </a:solidFill>
                <a:latin typeface="Arial" charset="0"/>
              </a:rPr>
              <a:t> </a:t>
            </a:r>
            <a:endParaRPr lang="hu-HU" sz="2000" dirty="0">
              <a:solidFill>
                <a:prstClr val="black"/>
              </a:solidFill>
              <a:latin typeface="Arial" charset="0"/>
            </a:endParaRPr>
          </a:p>
        </p:txBody>
      </p:sp>
      <p:sp>
        <p:nvSpPr>
          <p:cNvPr id="34820" name="Rectangle 5">
            <a:extLst>
              <a:ext uri="{FF2B5EF4-FFF2-40B4-BE49-F238E27FC236}">
                <a16:creationId xmlns:a16="http://schemas.microsoft.com/office/drawing/2014/main" id="{D5EF7B42-90FE-6C2D-14C1-E369C3657E72}"/>
              </a:ext>
            </a:extLst>
          </p:cNvPr>
          <p:cNvSpPr>
            <a:spLocks noChangeArrowheads="1"/>
          </p:cNvSpPr>
          <p:nvPr/>
        </p:nvSpPr>
        <p:spPr bwMode="auto">
          <a:xfrm>
            <a:off x="5029200" y="5486400"/>
            <a:ext cx="33909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1800">
                <a:solidFill>
                  <a:prstClr val="black"/>
                </a:solidFill>
              </a:rPr>
              <a:t>Apostolok cselekedetei 13, 1-3.</a:t>
            </a:r>
          </a:p>
        </p:txBody>
      </p:sp>
      <p:sp>
        <p:nvSpPr>
          <p:cNvPr id="3" name="Dia számának helye 2">
            <a:extLst>
              <a:ext uri="{FF2B5EF4-FFF2-40B4-BE49-F238E27FC236}">
                <a16:creationId xmlns:a16="http://schemas.microsoft.com/office/drawing/2014/main" id="{B4EDC9DD-61EF-6BBD-6CB8-994AB8E5922A}"/>
              </a:ext>
            </a:extLst>
          </p:cNvPr>
          <p:cNvSpPr>
            <a:spLocks noGrp="1"/>
          </p:cNvSpPr>
          <p:nvPr>
            <p:ph type="sldNum" sz="quarter" idx="12"/>
          </p:nvPr>
        </p:nvSpPr>
        <p:spPr/>
        <p:txBody>
          <a:bodyPr/>
          <a:lstStyle/>
          <a:p>
            <a:fld id="{7345199B-382E-4A33-8779-A8217CE6BC8E}" type="slidenum">
              <a:rPr lang="hu-HU" smtClean="0">
                <a:solidFill>
                  <a:prstClr val="black">
                    <a:tint val="75000"/>
                  </a:prstClr>
                </a:solidFill>
              </a:rPr>
              <a:pPr/>
              <a:t>12</a:t>
            </a:fld>
            <a:endParaRPr lang="hu-HU" dirty="0">
              <a:solidFill>
                <a:prstClr val="black">
                  <a:tint val="75000"/>
                </a:prstClr>
              </a:solidFill>
            </a:endParaRPr>
          </a:p>
        </p:txBody>
      </p:sp>
    </p:spTree>
    <p:extLst>
      <p:ext uri="{BB962C8B-B14F-4D97-AF65-F5344CB8AC3E}">
        <p14:creationId xmlns:p14="http://schemas.microsoft.com/office/powerpoint/2010/main" val="1598464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A9DB752-1E4E-448A-86CD-D2064B8ACEFB}"/>
              </a:ext>
            </a:extLst>
          </p:cNvPr>
          <p:cNvSpPr>
            <a:spLocks noGrp="1"/>
          </p:cNvSpPr>
          <p:nvPr>
            <p:ph type="title"/>
          </p:nvPr>
        </p:nvSpPr>
        <p:spPr/>
        <p:txBody>
          <a:bodyPr>
            <a:normAutofit fontScale="90000"/>
          </a:bodyPr>
          <a:lstStyle/>
          <a:p>
            <a:r>
              <a:rPr lang="hu-HU" dirty="0"/>
              <a:t>4. Világos számonkérés</a:t>
            </a:r>
          </a:p>
        </p:txBody>
      </p:sp>
      <p:sp>
        <p:nvSpPr>
          <p:cNvPr id="3" name="Tartalom helye 2">
            <a:extLst>
              <a:ext uri="{FF2B5EF4-FFF2-40B4-BE49-F238E27FC236}">
                <a16:creationId xmlns:a16="http://schemas.microsoft.com/office/drawing/2014/main" id="{545547A5-0B50-45ED-9E83-F12694ABBABC}"/>
              </a:ext>
            </a:extLst>
          </p:cNvPr>
          <p:cNvSpPr>
            <a:spLocks noGrp="1"/>
          </p:cNvSpPr>
          <p:nvPr>
            <p:ph idx="1"/>
          </p:nvPr>
        </p:nvSpPr>
        <p:spPr/>
        <p:txBody>
          <a:bodyPr>
            <a:noAutofit/>
          </a:bodyPr>
          <a:lstStyle/>
          <a:p>
            <a:pPr marL="0" indent="0">
              <a:buNone/>
            </a:pPr>
            <a:r>
              <a:rPr lang="hu-HU" sz="2400" dirty="0">
                <a:effectLst/>
                <a:latin typeface="Calibri" panose="020F0502020204030204" pitchFamily="34" charset="0"/>
                <a:ea typeface="Calibri" panose="020F0502020204030204" pitchFamily="34" charset="0"/>
              </a:rPr>
              <a:t>Pál apostol írja: „</a:t>
            </a:r>
            <a:r>
              <a:rPr lang="hu-HU" sz="24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Amikor pedig </a:t>
            </a:r>
            <a:r>
              <a:rPr lang="hu-HU" sz="2400" i="1" dirty="0" err="1">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Kéfás</a:t>
            </a:r>
            <a:r>
              <a:rPr lang="hu-HU" sz="24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a:t>
            </a:r>
            <a:r>
              <a:rPr lang="hu-HU" sz="2400" i="1" dirty="0" err="1">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Antiókhiába</a:t>
            </a:r>
            <a:r>
              <a:rPr lang="hu-HU" sz="24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jött, nyíltan </a:t>
            </a:r>
            <a:r>
              <a:rPr lang="hu-HU" sz="2400" i="1" dirty="0" err="1">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szembeszálltam</a:t>
            </a:r>
            <a:r>
              <a:rPr lang="hu-HU" sz="24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vele, mivel okot adott arra, hogy megfeddjem. Mielőtt ugyanis odajöttek néhányan Jakabtól, együtt evett a pogányokból lett hívőkkel. Amikor pedig azok megérkeztek, visszahúzódott és elkülönült, mert félt a zsidók közül való hívőktől. Képmutató módon viselkedett vele együtt a többi zsidó is, úgyhogy képmutatásukba még Barnabás is belesodródott. De amikor láttam, hogy nem az evangélium igazságának megfelelő egyenes úton járnak, </a:t>
            </a:r>
            <a:r>
              <a:rPr lang="hu-HU" sz="2400" i="1" dirty="0" err="1">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mindnyájuk</a:t>
            </a:r>
            <a:r>
              <a:rPr lang="hu-HU" sz="24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előtt ezt mondtam </a:t>
            </a:r>
            <a:r>
              <a:rPr lang="hu-HU" sz="2400" i="1" dirty="0" err="1">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Kéfásnak</a:t>
            </a:r>
            <a:r>
              <a:rPr lang="hu-HU" sz="24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&gt;Ha te zsidó létedre pogány módra és nem zsidó módra élsz, hogyan kényszerítheted a pogányokat, hogy zsidó szokás szerint éljenek?&lt;”                                                                 						          </a:t>
            </a:r>
            <a:r>
              <a:rPr lang="hu-HU" sz="24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(Gal 2,11-14)</a:t>
            </a:r>
            <a:endParaRPr lang="hu-HU" sz="2400" dirty="0"/>
          </a:p>
        </p:txBody>
      </p:sp>
      <p:sp>
        <p:nvSpPr>
          <p:cNvPr id="4" name="Dia számának helye 3">
            <a:extLst>
              <a:ext uri="{FF2B5EF4-FFF2-40B4-BE49-F238E27FC236}">
                <a16:creationId xmlns:a16="http://schemas.microsoft.com/office/drawing/2014/main" id="{0DE55059-55C0-439B-81AE-5D133CB05EF9}"/>
              </a:ext>
            </a:extLst>
          </p:cNvPr>
          <p:cNvSpPr>
            <a:spLocks noGrp="1"/>
          </p:cNvSpPr>
          <p:nvPr>
            <p:ph type="sldNum" sz="quarter" idx="12"/>
          </p:nvPr>
        </p:nvSpPr>
        <p:spPr/>
        <p:txBody>
          <a:bodyPr/>
          <a:lstStyle/>
          <a:p>
            <a:fld id="{7345199B-382E-4A33-8779-A8217CE6BC8E}" type="slidenum">
              <a:rPr lang="hu-HU" smtClean="0"/>
              <a:pPr/>
              <a:t>13</a:t>
            </a:fld>
            <a:endParaRPr lang="hu-HU" dirty="0"/>
          </a:p>
        </p:txBody>
      </p:sp>
    </p:spTree>
    <p:extLst>
      <p:ext uri="{BB962C8B-B14F-4D97-AF65-F5344CB8AC3E}">
        <p14:creationId xmlns:p14="http://schemas.microsoft.com/office/powerpoint/2010/main" val="1126315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r>
              <a:rPr lang="hu-HU" altLang="hu-HU" dirty="0"/>
              <a:t>5. Koncentrálás a közös célra</a:t>
            </a:r>
          </a:p>
        </p:txBody>
      </p:sp>
      <p:sp>
        <p:nvSpPr>
          <p:cNvPr id="5" name="Rectangle 4"/>
          <p:cNvSpPr/>
          <p:nvPr/>
        </p:nvSpPr>
        <p:spPr>
          <a:xfrm>
            <a:off x="990600" y="2274888"/>
            <a:ext cx="7239000" cy="1631950"/>
          </a:xfrm>
          <a:prstGeom prst="rect">
            <a:avLst/>
          </a:prstGeom>
          <a:solidFill>
            <a:schemeClr val="bg1">
              <a:lumMod val="85000"/>
            </a:schemeClr>
          </a:solidFill>
        </p:spPr>
        <p:txBody>
          <a:bodyPr>
            <a:spAutoFit/>
          </a:bodyPr>
          <a:lstStyle/>
          <a:p>
            <a:pPr algn="ctr">
              <a:defRPr/>
            </a:pPr>
            <a:r>
              <a:rPr lang="hu-HU" sz="2000" dirty="0">
                <a:solidFill>
                  <a:prstClr val="black"/>
                </a:solidFill>
                <a:latin typeface="Arial" charset="0"/>
              </a:rPr>
              <a:t>„</a:t>
            </a:r>
            <a:r>
              <a:rPr lang="hu-HU" sz="2000" i="1" dirty="0">
                <a:solidFill>
                  <a:prstClr val="black"/>
                </a:solidFill>
                <a:latin typeface="Arial" charset="0"/>
              </a:rPr>
              <a:t>Barnabás azután elment </a:t>
            </a:r>
            <a:r>
              <a:rPr lang="hu-HU" sz="2000" i="1" dirty="0" err="1">
                <a:solidFill>
                  <a:prstClr val="black"/>
                </a:solidFill>
                <a:latin typeface="Arial" charset="0"/>
              </a:rPr>
              <a:t>Tarzuszba</a:t>
            </a:r>
            <a:r>
              <a:rPr lang="hu-HU" sz="2000" i="1" dirty="0">
                <a:solidFill>
                  <a:prstClr val="black"/>
                </a:solidFill>
                <a:latin typeface="Arial" charset="0"/>
              </a:rPr>
              <a:t>, hogy felkeresse Sault. Amikor megtalálta, magával vitte </a:t>
            </a:r>
            <a:r>
              <a:rPr lang="hu-HU" sz="2000" i="1" dirty="0" err="1">
                <a:solidFill>
                  <a:prstClr val="black"/>
                </a:solidFill>
                <a:latin typeface="Arial" charset="0"/>
              </a:rPr>
              <a:t>Antiókhiába</a:t>
            </a:r>
            <a:r>
              <a:rPr lang="hu-HU" sz="2000" i="1" dirty="0">
                <a:solidFill>
                  <a:prstClr val="black"/>
                </a:solidFill>
                <a:latin typeface="Arial" charset="0"/>
              </a:rPr>
              <a:t>. Így történt, hogy egy teljes esztendeig dolgoztak együtt a gyülekezetben, és igen nagy sokaságot tanítottak. A tanítványokat pedig </a:t>
            </a:r>
            <a:r>
              <a:rPr lang="hu-HU" sz="2000" i="1" dirty="0" err="1">
                <a:solidFill>
                  <a:prstClr val="black"/>
                </a:solidFill>
                <a:latin typeface="Arial" charset="0"/>
              </a:rPr>
              <a:t>Antiókhiában</a:t>
            </a:r>
            <a:r>
              <a:rPr lang="hu-HU" sz="2000" i="1" dirty="0">
                <a:solidFill>
                  <a:prstClr val="black"/>
                </a:solidFill>
                <a:latin typeface="Arial" charset="0"/>
              </a:rPr>
              <a:t> nevezték először keresztyéneknek.</a:t>
            </a:r>
            <a:r>
              <a:rPr lang="hu-HU" sz="2000" dirty="0">
                <a:solidFill>
                  <a:prstClr val="black"/>
                </a:solidFill>
                <a:latin typeface="Arial" charset="0"/>
              </a:rPr>
              <a:t>”</a:t>
            </a:r>
          </a:p>
        </p:txBody>
      </p:sp>
      <p:sp>
        <p:nvSpPr>
          <p:cNvPr id="30724" name="Rectangle 5"/>
          <p:cNvSpPr>
            <a:spLocks noChangeArrowheads="1"/>
          </p:cNvSpPr>
          <p:nvPr/>
        </p:nvSpPr>
        <p:spPr bwMode="auto">
          <a:xfrm>
            <a:off x="5029200" y="5486400"/>
            <a:ext cx="3630613"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1800">
                <a:solidFill>
                  <a:prstClr val="black"/>
                </a:solidFill>
              </a:rPr>
              <a:t>Apostolok cselekedetei 11, 25-26.</a:t>
            </a:r>
          </a:p>
        </p:txBody>
      </p:sp>
      <p:sp>
        <p:nvSpPr>
          <p:cNvPr id="3" name="Dia számának helye 2"/>
          <p:cNvSpPr>
            <a:spLocks noGrp="1"/>
          </p:cNvSpPr>
          <p:nvPr>
            <p:ph type="sldNum" sz="quarter" idx="12"/>
          </p:nvPr>
        </p:nvSpPr>
        <p:spPr/>
        <p:txBody>
          <a:bodyPr/>
          <a:lstStyle/>
          <a:p>
            <a:fld id="{7345199B-382E-4A33-8779-A8217CE6BC8E}" type="slidenum">
              <a:rPr lang="hu-HU" smtClean="0">
                <a:solidFill>
                  <a:prstClr val="black">
                    <a:tint val="75000"/>
                  </a:prstClr>
                </a:solidFill>
              </a:rPr>
              <a:pPr/>
              <a:t>14</a:t>
            </a:fld>
            <a:endParaRPr lang="hu-HU" dirty="0">
              <a:solidFill>
                <a:prstClr val="black">
                  <a:tint val="75000"/>
                </a:prstClr>
              </a:solidFill>
            </a:endParaRPr>
          </a:p>
        </p:txBody>
      </p:sp>
    </p:spTree>
    <p:extLst>
      <p:ext uri="{BB962C8B-B14F-4D97-AF65-F5344CB8AC3E}">
        <p14:creationId xmlns:p14="http://schemas.microsoft.com/office/powerpoint/2010/main" val="3903785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74466A1-9CD4-BC7F-CF51-B442258F6A7B}"/>
              </a:ext>
            </a:extLst>
          </p:cNvPr>
          <p:cNvSpPr>
            <a:spLocks noGrp="1"/>
          </p:cNvSpPr>
          <p:nvPr>
            <p:ph type="title"/>
          </p:nvPr>
        </p:nvSpPr>
        <p:spPr/>
        <p:txBody>
          <a:bodyPr>
            <a:normAutofit fontScale="90000"/>
          </a:bodyPr>
          <a:lstStyle/>
          <a:p>
            <a:r>
              <a:rPr lang="hu-HU" dirty="0"/>
              <a:t>Együtt imádkozni és tanulni</a:t>
            </a:r>
          </a:p>
        </p:txBody>
      </p:sp>
      <p:sp>
        <p:nvSpPr>
          <p:cNvPr id="3" name="Tartalom helye 2">
            <a:extLst>
              <a:ext uri="{FF2B5EF4-FFF2-40B4-BE49-F238E27FC236}">
                <a16:creationId xmlns:a16="http://schemas.microsoft.com/office/drawing/2014/main" id="{206B915A-E3CD-AFF4-1658-AA960EDA9E06}"/>
              </a:ext>
            </a:extLst>
          </p:cNvPr>
          <p:cNvSpPr>
            <a:spLocks noGrp="1"/>
          </p:cNvSpPr>
          <p:nvPr>
            <p:ph idx="1"/>
          </p:nvPr>
        </p:nvSpPr>
        <p:spPr/>
        <p:txBody>
          <a:bodyPr>
            <a:normAutofit fontScale="70000" lnSpcReduction="20000"/>
          </a:bodyPr>
          <a:lstStyle/>
          <a:p>
            <a:r>
              <a:rPr lang="hu-HU" dirty="0"/>
              <a:t>A vezetés fő komponensei</a:t>
            </a:r>
          </a:p>
          <a:p>
            <a:pPr lvl="1"/>
            <a:r>
              <a:rPr lang="hu-HU" dirty="0"/>
              <a:t>1. Mi (nem) a vezető dolga?</a:t>
            </a:r>
          </a:p>
          <a:p>
            <a:pPr lvl="1"/>
            <a:r>
              <a:rPr lang="hu-HU" dirty="0"/>
              <a:t>2. Vezetési stílusok, szolgáló vezetés</a:t>
            </a:r>
          </a:p>
          <a:p>
            <a:pPr lvl="1"/>
            <a:r>
              <a:rPr lang="hu-HU" dirty="0"/>
              <a:t>2. Hatalom és befolyás</a:t>
            </a:r>
          </a:p>
          <a:p>
            <a:pPr lvl="1"/>
            <a:r>
              <a:rPr lang="hu-HU" dirty="0"/>
              <a:t>4. Bizalomépítés</a:t>
            </a:r>
          </a:p>
          <a:p>
            <a:r>
              <a:rPr lang="hu-HU" dirty="0"/>
              <a:t>A vezető néhány speciális feladata</a:t>
            </a:r>
          </a:p>
          <a:p>
            <a:pPr lvl="1"/>
            <a:r>
              <a:rPr lang="hu-HU" dirty="0"/>
              <a:t>5. Építő visszacsatolás, hatékony motiválás</a:t>
            </a:r>
          </a:p>
          <a:p>
            <a:pPr lvl="1"/>
            <a:r>
              <a:rPr lang="hu-HU" dirty="0"/>
              <a:t>6. Béketeremtő konfliktuskezelés</a:t>
            </a:r>
          </a:p>
          <a:p>
            <a:pPr lvl="1"/>
            <a:r>
              <a:rPr lang="hu-HU" dirty="0"/>
              <a:t>7. A jó együttműködés feltételei</a:t>
            </a:r>
          </a:p>
          <a:p>
            <a:pPr lvl="1"/>
            <a:r>
              <a:rPr lang="hu-HU" dirty="0"/>
              <a:t>8. Az őszinteség kultúrája</a:t>
            </a:r>
          </a:p>
          <a:p>
            <a:r>
              <a:rPr lang="hu-HU" dirty="0"/>
              <a:t>A vezető önreflexiója</a:t>
            </a:r>
          </a:p>
          <a:p>
            <a:pPr lvl="1"/>
            <a:r>
              <a:rPr lang="hu-HU" dirty="0"/>
              <a:t>9. Etikai üzemzavar a vezetésben</a:t>
            </a:r>
          </a:p>
          <a:p>
            <a:pPr lvl="1"/>
            <a:r>
              <a:rPr lang="hu-HU" dirty="0"/>
              <a:t>10. Az aranyszabály felvállalása a vezetésben</a:t>
            </a:r>
          </a:p>
          <a:p>
            <a:pPr lvl="1"/>
            <a:r>
              <a:rPr lang="hu-HU" dirty="0"/>
              <a:t>11. Önmagunk menedzselése</a:t>
            </a:r>
          </a:p>
          <a:p>
            <a:pPr lvl="1"/>
            <a:r>
              <a:rPr lang="hu-HU" dirty="0"/>
              <a:t>12. A második görbe</a:t>
            </a:r>
          </a:p>
        </p:txBody>
      </p:sp>
      <p:sp>
        <p:nvSpPr>
          <p:cNvPr id="4" name="Dia számának helye 3">
            <a:extLst>
              <a:ext uri="{FF2B5EF4-FFF2-40B4-BE49-F238E27FC236}">
                <a16:creationId xmlns:a16="http://schemas.microsoft.com/office/drawing/2014/main" id="{48DFD41B-A2D2-1B31-52F9-089669A8B75D}"/>
              </a:ext>
            </a:extLst>
          </p:cNvPr>
          <p:cNvSpPr>
            <a:spLocks noGrp="1"/>
          </p:cNvSpPr>
          <p:nvPr>
            <p:ph type="sldNum" sz="quarter" idx="12"/>
          </p:nvPr>
        </p:nvSpPr>
        <p:spPr/>
        <p:txBody>
          <a:bodyPr/>
          <a:lstStyle/>
          <a:p>
            <a:fld id="{7345199B-382E-4A33-8779-A8217CE6BC8E}" type="slidenum">
              <a:rPr lang="hu-HU" smtClean="0"/>
              <a:pPr/>
              <a:t>15</a:t>
            </a:fld>
            <a:endParaRPr lang="hu-HU" dirty="0"/>
          </a:p>
        </p:txBody>
      </p:sp>
    </p:spTree>
    <p:extLst>
      <p:ext uri="{BB962C8B-B14F-4D97-AF65-F5344CB8AC3E}">
        <p14:creationId xmlns:p14="http://schemas.microsoft.com/office/powerpoint/2010/main" val="62657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hu-HU" altLang="hu-HU" dirty="0"/>
              <a:t>Befejező történet</a:t>
            </a:r>
          </a:p>
        </p:txBody>
      </p:sp>
      <p:sp>
        <p:nvSpPr>
          <p:cNvPr id="5" name="Rectangle 4"/>
          <p:cNvSpPr/>
          <p:nvPr/>
        </p:nvSpPr>
        <p:spPr>
          <a:xfrm>
            <a:off x="457200" y="1219200"/>
            <a:ext cx="8305800" cy="2032000"/>
          </a:xfrm>
          <a:prstGeom prst="rect">
            <a:avLst/>
          </a:prstGeom>
          <a:solidFill>
            <a:schemeClr val="bg1">
              <a:lumMod val="85000"/>
            </a:schemeClr>
          </a:solidFill>
        </p:spPr>
        <p:txBody>
          <a:bodyPr>
            <a:spAutoFit/>
          </a:bodyPr>
          <a:lstStyle/>
          <a:p>
            <a:pPr algn="ctr">
              <a:defRPr/>
            </a:pPr>
            <a:r>
              <a:rPr lang="hu-HU" i="1" dirty="0">
                <a:solidFill>
                  <a:prstClr val="black"/>
                </a:solidFill>
                <a:latin typeface="Arial" charset="0"/>
              </a:rPr>
              <a:t>„Néhány nap múlva pedig ezt mondta Pál Barnabásnak: „Térjünk vissza, látogassuk meg a testvéreket valamennyi városban, ahol hirdettük az Úr igéjét, és lássuk: hogy megy a soruk?” Barnabás azt akarta, hogy vigyék magukkal Jánost is, akit Márknak hívtak. Pál azonban úgy tartotta helyesnek, hogy ne vigyék magukkal azt, aki elvált tőlük, </a:t>
            </a:r>
            <a:r>
              <a:rPr lang="hu-HU" i="1" dirty="0" err="1">
                <a:solidFill>
                  <a:prstClr val="black"/>
                </a:solidFill>
                <a:latin typeface="Arial" charset="0"/>
              </a:rPr>
              <a:t>Pamfiliánál</a:t>
            </a:r>
            <a:r>
              <a:rPr lang="hu-HU" i="1" dirty="0">
                <a:solidFill>
                  <a:prstClr val="black"/>
                </a:solidFill>
                <a:latin typeface="Arial" charset="0"/>
              </a:rPr>
              <a:t>, és nem ment velük együtt a munkába. Emiatt meghasonlás támadt köztük, és ezért különváltak egymástól: Barnabás magával vitte Márkot, és elhajózott Ciprusba.”</a:t>
            </a:r>
          </a:p>
        </p:txBody>
      </p:sp>
      <p:sp>
        <p:nvSpPr>
          <p:cNvPr id="20485" name="Rectangle 5"/>
          <p:cNvSpPr>
            <a:spLocks noChangeArrowheads="1"/>
          </p:cNvSpPr>
          <p:nvPr/>
        </p:nvSpPr>
        <p:spPr bwMode="auto">
          <a:xfrm>
            <a:off x="5181600" y="3294063"/>
            <a:ext cx="3582988"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1800">
                <a:solidFill>
                  <a:prstClr val="black"/>
                </a:solidFill>
              </a:rPr>
              <a:t>Apostolok cselekedetei 15,36-39.</a:t>
            </a:r>
          </a:p>
        </p:txBody>
      </p:sp>
      <p:sp>
        <p:nvSpPr>
          <p:cNvPr id="11" name="Rectangle 10"/>
          <p:cNvSpPr/>
          <p:nvPr/>
        </p:nvSpPr>
        <p:spPr>
          <a:xfrm>
            <a:off x="457200" y="3668713"/>
            <a:ext cx="8305800" cy="1200150"/>
          </a:xfrm>
          <a:prstGeom prst="rect">
            <a:avLst/>
          </a:prstGeom>
          <a:solidFill>
            <a:schemeClr val="bg1">
              <a:lumMod val="85000"/>
            </a:schemeClr>
          </a:solidFill>
        </p:spPr>
        <p:txBody>
          <a:bodyPr>
            <a:spAutoFit/>
          </a:bodyPr>
          <a:lstStyle/>
          <a:p>
            <a:pPr algn="ctr">
              <a:defRPr/>
            </a:pPr>
            <a:r>
              <a:rPr lang="hu-HU" dirty="0">
                <a:solidFill>
                  <a:prstClr val="black"/>
                </a:solidFill>
                <a:latin typeface="Arial" charset="0"/>
              </a:rPr>
              <a:t>„</a:t>
            </a:r>
            <a:r>
              <a:rPr lang="hu-HU" i="1" dirty="0">
                <a:solidFill>
                  <a:prstClr val="black"/>
                </a:solidFill>
                <a:latin typeface="Arial" charset="0"/>
              </a:rPr>
              <a:t>Köszönt titeket </a:t>
            </a:r>
            <a:r>
              <a:rPr lang="hu-HU" i="1" dirty="0" err="1">
                <a:solidFill>
                  <a:prstClr val="black"/>
                </a:solidFill>
                <a:latin typeface="Arial" charset="0"/>
              </a:rPr>
              <a:t>Arisztarkhosz</a:t>
            </a:r>
            <a:r>
              <a:rPr lang="hu-HU" i="1" dirty="0">
                <a:solidFill>
                  <a:prstClr val="black"/>
                </a:solidFill>
                <a:latin typeface="Arial" charset="0"/>
              </a:rPr>
              <a:t>, az én fogolytársam és Márk, Barnabás unokaöccse, akiről utasításokat kaptatok, és ha megérkezik hozzátok, fogadjátok be; továbbá Jézus, akit Jusztusznak hívnak. A zsidók közül csupán ők munkatársaim az Isten országa hirdetésében; ők vigasztaltak engem.</a:t>
            </a:r>
            <a:r>
              <a:rPr lang="hu-HU" dirty="0">
                <a:solidFill>
                  <a:prstClr val="black"/>
                </a:solidFill>
                <a:latin typeface="Arial" charset="0"/>
              </a:rPr>
              <a:t>”</a:t>
            </a:r>
            <a:r>
              <a:rPr lang="hu-HU" baseline="30000" dirty="0">
                <a:solidFill>
                  <a:prstClr val="black"/>
                </a:solidFill>
                <a:latin typeface="Arial" charset="0"/>
              </a:rPr>
              <a:t> </a:t>
            </a:r>
            <a:endParaRPr lang="hu-HU" dirty="0">
              <a:solidFill>
                <a:prstClr val="black"/>
              </a:solidFill>
              <a:latin typeface="Arial" charset="0"/>
            </a:endParaRPr>
          </a:p>
        </p:txBody>
      </p:sp>
      <p:sp>
        <p:nvSpPr>
          <p:cNvPr id="20487" name="Rectangle 11"/>
          <p:cNvSpPr>
            <a:spLocks noChangeArrowheads="1"/>
          </p:cNvSpPr>
          <p:nvPr/>
        </p:nvSpPr>
        <p:spPr bwMode="auto">
          <a:xfrm>
            <a:off x="5372100" y="4930775"/>
            <a:ext cx="34671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1800">
                <a:solidFill>
                  <a:prstClr val="black"/>
                </a:solidFill>
              </a:rPr>
              <a:t>Pál levele a kolosséiakhoz 4,10.</a:t>
            </a:r>
          </a:p>
        </p:txBody>
      </p:sp>
      <p:sp>
        <p:nvSpPr>
          <p:cNvPr id="13" name="Rectangle 12"/>
          <p:cNvSpPr/>
          <p:nvPr/>
        </p:nvSpPr>
        <p:spPr>
          <a:xfrm>
            <a:off x="457200" y="5345113"/>
            <a:ext cx="8305800" cy="646112"/>
          </a:xfrm>
          <a:prstGeom prst="rect">
            <a:avLst/>
          </a:prstGeom>
          <a:solidFill>
            <a:schemeClr val="bg1">
              <a:lumMod val="85000"/>
            </a:schemeClr>
          </a:solidFill>
        </p:spPr>
        <p:txBody>
          <a:bodyPr>
            <a:spAutoFit/>
          </a:bodyPr>
          <a:lstStyle/>
          <a:p>
            <a:pPr algn="ctr">
              <a:defRPr/>
            </a:pPr>
            <a:r>
              <a:rPr lang="hu-HU" dirty="0">
                <a:solidFill>
                  <a:prstClr val="black"/>
                </a:solidFill>
                <a:latin typeface="Arial" charset="0"/>
              </a:rPr>
              <a:t>„</a:t>
            </a:r>
            <a:r>
              <a:rPr lang="hu-HU" i="1" dirty="0">
                <a:solidFill>
                  <a:prstClr val="black"/>
                </a:solidFill>
                <a:latin typeface="Arial" charset="0"/>
              </a:rPr>
              <a:t>Egyedül Lukács van velem. Márkot vedd magad mellé, hozd el magaddal, mert hasznomra van a szolgálatban.</a:t>
            </a:r>
            <a:r>
              <a:rPr lang="hu-HU" dirty="0">
                <a:solidFill>
                  <a:prstClr val="black"/>
                </a:solidFill>
                <a:latin typeface="Arial" charset="0"/>
              </a:rPr>
              <a:t>”</a:t>
            </a:r>
          </a:p>
        </p:txBody>
      </p:sp>
      <p:sp>
        <p:nvSpPr>
          <p:cNvPr id="20489" name="Rectangle 13"/>
          <p:cNvSpPr>
            <a:spLocks noChangeArrowheads="1"/>
          </p:cNvSpPr>
          <p:nvPr/>
        </p:nvSpPr>
        <p:spPr bwMode="auto">
          <a:xfrm>
            <a:off x="4724400" y="6030913"/>
            <a:ext cx="4040188"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1800">
                <a:solidFill>
                  <a:prstClr val="black"/>
                </a:solidFill>
              </a:rPr>
              <a:t>Pál második levele Timóteushoz 4,11.</a:t>
            </a:r>
          </a:p>
        </p:txBody>
      </p:sp>
      <p:sp>
        <p:nvSpPr>
          <p:cNvPr id="3" name="Dia számának helye 2"/>
          <p:cNvSpPr>
            <a:spLocks noGrp="1"/>
          </p:cNvSpPr>
          <p:nvPr>
            <p:ph type="sldNum" sz="quarter" idx="12"/>
          </p:nvPr>
        </p:nvSpPr>
        <p:spPr/>
        <p:txBody>
          <a:bodyPr/>
          <a:lstStyle/>
          <a:p>
            <a:fld id="{7345199B-382E-4A33-8779-A8217CE6BC8E}" type="slidenum">
              <a:rPr lang="hu-HU" smtClean="0">
                <a:solidFill>
                  <a:prstClr val="black">
                    <a:tint val="75000"/>
                  </a:prstClr>
                </a:solidFill>
              </a:rPr>
              <a:pPr/>
              <a:t>16</a:t>
            </a:fld>
            <a:endParaRPr lang="hu-HU" dirty="0">
              <a:solidFill>
                <a:prstClr val="black">
                  <a:tint val="75000"/>
                </a:prstClr>
              </a:solidFill>
            </a:endParaRPr>
          </a:p>
        </p:txBody>
      </p:sp>
    </p:spTree>
    <p:extLst>
      <p:ext uri="{BB962C8B-B14F-4D97-AF65-F5344CB8AC3E}">
        <p14:creationId xmlns:p14="http://schemas.microsoft.com/office/powerpoint/2010/main" val="34363406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48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485" grpId="0"/>
      <p:bldP spid="11" grpId="0" animBg="1"/>
      <p:bldP spid="20487" grpId="0"/>
      <p:bldP spid="13" grpId="0" animBg="1"/>
      <p:bldP spid="204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DDC4863-F8B4-5803-817C-740C1642E5C0}"/>
              </a:ext>
            </a:extLst>
          </p:cNvPr>
          <p:cNvSpPr>
            <a:spLocks noGrp="1"/>
          </p:cNvSpPr>
          <p:nvPr>
            <p:ph type="title"/>
          </p:nvPr>
        </p:nvSpPr>
        <p:spPr/>
        <p:txBody>
          <a:bodyPr>
            <a:normAutofit fontScale="90000"/>
          </a:bodyPr>
          <a:lstStyle/>
          <a:p>
            <a:r>
              <a:rPr lang="hu-HU" dirty="0"/>
              <a:t>A közös felelősség és az együttműködés akadályai</a:t>
            </a:r>
          </a:p>
        </p:txBody>
      </p:sp>
      <p:sp>
        <p:nvSpPr>
          <p:cNvPr id="3" name="Tartalom helye 2">
            <a:extLst>
              <a:ext uri="{FF2B5EF4-FFF2-40B4-BE49-F238E27FC236}">
                <a16:creationId xmlns:a16="http://schemas.microsoft.com/office/drawing/2014/main" id="{F8FB1C6D-A68F-0C6A-17D7-55148CBDF05F}"/>
              </a:ext>
            </a:extLst>
          </p:cNvPr>
          <p:cNvSpPr>
            <a:spLocks noGrp="1"/>
          </p:cNvSpPr>
          <p:nvPr>
            <p:ph idx="1"/>
          </p:nvPr>
        </p:nvSpPr>
        <p:spPr/>
        <p:txBody>
          <a:bodyPr/>
          <a:lstStyle/>
          <a:p>
            <a:r>
              <a:rPr lang="hu-HU" i="1" dirty="0"/>
              <a:t>„A presbitérium az egyházközség vezető testülete, lelki és anyagi életének </a:t>
            </a:r>
            <a:r>
              <a:rPr lang="hu-HU" i="1" dirty="0" err="1"/>
              <a:t>sáfára</a:t>
            </a:r>
            <a:r>
              <a:rPr lang="hu-HU" i="1" dirty="0"/>
              <a:t>.” </a:t>
            </a:r>
          </a:p>
          <a:p>
            <a:pPr marL="0" indent="0">
              <a:buNone/>
            </a:pPr>
            <a:r>
              <a:rPr lang="hu-HU" sz="2400" i="1" dirty="0"/>
              <a:t>   </a:t>
            </a:r>
            <a:r>
              <a:rPr lang="hu-HU" dirty="0"/>
              <a:t>(MRE Alkotmánytörvénye 33§ (1))</a:t>
            </a:r>
          </a:p>
          <a:p>
            <a:r>
              <a:rPr lang="hu-HU" dirty="0"/>
              <a:t>Patrick </a:t>
            </a:r>
            <a:r>
              <a:rPr lang="hu-HU" dirty="0" err="1"/>
              <a:t>Lencioni</a:t>
            </a:r>
            <a:r>
              <a:rPr lang="hu-HU" dirty="0"/>
              <a:t>: Kell egy csapat – A sikeres együttműködés 5 akadálya (HVG Kiadó, Budapest, 2009)</a:t>
            </a:r>
          </a:p>
        </p:txBody>
      </p:sp>
      <p:sp>
        <p:nvSpPr>
          <p:cNvPr id="4" name="Dia számának helye 3">
            <a:extLst>
              <a:ext uri="{FF2B5EF4-FFF2-40B4-BE49-F238E27FC236}">
                <a16:creationId xmlns:a16="http://schemas.microsoft.com/office/drawing/2014/main" id="{CAB9F963-3471-6BD4-2163-65FD6E92C9AF}"/>
              </a:ext>
            </a:extLst>
          </p:cNvPr>
          <p:cNvSpPr>
            <a:spLocks noGrp="1"/>
          </p:cNvSpPr>
          <p:nvPr>
            <p:ph type="sldNum" sz="quarter" idx="12"/>
          </p:nvPr>
        </p:nvSpPr>
        <p:spPr/>
        <p:txBody>
          <a:bodyPr/>
          <a:lstStyle/>
          <a:p>
            <a:fld id="{7345199B-382E-4A33-8779-A8217CE6BC8E}" type="slidenum">
              <a:rPr lang="hu-HU" smtClean="0"/>
              <a:pPr/>
              <a:t>2</a:t>
            </a:fld>
            <a:endParaRPr lang="hu-HU" dirty="0"/>
          </a:p>
        </p:txBody>
      </p:sp>
    </p:spTree>
    <p:extLst>
      <p:ext uri="{BB962C8B-B14F-4D97-AF65-F5344CB8AC3E}">
        <p14:creationId xmlns:p14="http://schemas.microsoft.com/office/powerpoint/2010/main" val="2760625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a:t>Az 5 rendellenesség</a:t>
            </a:r>
            <a:endParaRPr lang="en-GB" dirty="0"/>
          </a:p>
        </p:txBody>
      </p:sp>
      <p:sp>
        <p:nvSpPr>
          <p:cNvPr id="3" name="Tartalom helye 2"/>
          <p:cNvSpPr>
            <a:spLocks noGrp="1"/>
          </p:cNvSpPr>
          <p:nvPr>
            <p:ph idx="1"/>
          </p:nvPr>
        </p:nvSpPr>
        <p:spPr/>
        <p:txBody>
          <a:bodyPr/>
          <a:lstStyle/>
          <a:p>
            <a:pPr marL="0" indent="0">
              <a:buNone/>
            </a:pPr>
            <a:r>
              <a:rPr lang="hu-HU" dirty="0"/>
              <a:t> </a:t>
            </a:r>
          </a:p>
        </p:txBody>
      </p:sp>
      <p:sp>
        <p:nvSpPr>
          <p:cNvPr id="4" name="Dia számának helye 3"/>
          <p:cNvSpPr>
            <a:spLocks noGrp="1"/>
          </p:cNvSpPr>
          <p:nvPr>
            <p:ph type="sldNum" sz="quarter" idx="12"/>
          </p:nvPr>
        </p:nvSpPr>
        <p:spPr/>
        <p:txBody>
          <a:bodyPr/>
          <a:lstStyle/>
          <a:p>
            <a:fld id="{7345199B-382E-4A33-8779-A8217CE6BC8E}" type="slidenum">
              <a:rPr lang="hu-HU" smtClean="0">
                <a:solidFill>
                  <a:prstClr val="black">
                    <a:tint val="75000"/>
                  </a:prstClr>
                </a:solidFill>
              </a:rPr>
              <a:pPr/>
              <a:t>3</a:t>
            </a:fld>
            <a:endParaRPr lang="hu-HU">
              <a:solidFill>
                <a:prstClr val="black">
                  <a:tint val="75000"/>
                </a:prstClr>
              </a:solidFill>
            </a:endParaRPr>
          </a:p>
        </p:txBody>
      </p:sp>
      <p:sp>
        <p:nvSpPr>
          <p:cNvPr id="5" name="Folyamatábra: Kigyűjtés 4"/>
          <p:cNvSpPr/>
          <p:nvPr/>
        </p:nvSpPr>
        <p:spPr>
          <a:xfrm>
            <a:off x="2051720" y="1600201"/>
            <a:ext cx="5040560" cy="4319408"/>
          </a:xfrm>
          <a:prstGeom prst="flowChartExtra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Egyenes összekötő 6"/>
          <p:cNvCxnSpPr/>
          <p:nvPr/>
        </p:nvCxnSpPr>
        <p:spPr>
          <a:xfrm>
            <a:off x="3707904" y="3068960"/>
            <a:ext cx="1728192" cy="0"/>
          </a:xfrm>
          <a:prstGeom prst="line">
            <a:avLst/>
          </a:prstGeom>
        </p:spPr>
        <p:style>
          <a:lnRef idx="1">
            <a:schemeClr val="dk1"/>
          </a:lnRef>
          <a:fillRef idx="0">
            <a:schemeClr val="dk1"/>
          </a:fillRef>
          <a:effectRef idx="0">
            <a:schemeClr val="dk1"/>
          </a:effectRef>
          <a:fontRef idx="minor">
            <a:schemeClr val="tx1"/>
          </a:fontRef>
        </p:style>
      </p:cxnSp>
      <p:cxnSp>
        <p:nvCxnSpPr>
          <p:cNvPr id="11" name="Egyenes összekötő 10"/>
          <p:cNvCxnSpPr>
            <a:stCxn id="5" idx="1"/>
            <a:endCxn id="5" idx="3"/>
          </p:cNvCxnSpPr>
          <p:nvPr/>
        </p:nvCxnSpPr>
        <p:spPr>
          <a:xfrm>
            <a:off x="3311860" y="3759905"/>
            <a:ext cx="2520280" cy="0"/>
          </a:xfrm>
          <a:prstGeom prst="line">
            <a:avLst/>
          </a:prstGeom>
        </p:spPr>
        <p:style>
          <a:lnRef idx="1">
            <a:schemeClr val="dk1"/>
          </a:lnRef>
          <a:fillRef idx="0">
            <a:schemeClr val="dk1"/>
          </a:fillRef>
          <a:effectRef idx="0">
            <a:schemeClr val="dk1"/>
          </a:effectRef>
          <a:fontRef idx="minor">
            <a:schemeClr val="tx1"/>
          </a:fontRef>
        </p:style>
      </p:cxnSp>
      <p:cxnSp>
        <p:nvCxnSpPr>
          <p:cNvPr id="13" name="Egyenes összekötő 12"/>
          <p:cNvCxnSpPr/>
          <p:nvPr/>
        </p:nvCxnSpPr>
        <p:spPr>
          <a:xfrm>
            <a:off x="2915816" y="4437112"/>
            <a:ext cx="3312368" cy="0"/>
          </a:xfrm>
          <a:prstGeom prst="line">
            <a:avLst/>
          </a:prstGeom>
        </p:spPr>
        <p:style>
          <a:lnRef idx="1">
            <a:schemeClr val="dk1"/>
          </a:lnRef>
          <a:fillRef idx="0">
            <a:schemeClr val="dk1"/>
          </a:fillRef>
          <a:effectRef idx="0">
            <a:schemeClr val="dk1"/>
          </a:effectRef>
          <a:fontRef idx="minor">
            <a:schemeClr val="tx1"/>
          </a:fontRef>
        </p:style>
      </p:cxnSp>
      <p:cxnSp>
        <p:nvCxnSpPr>
          <p:cNvPr id="15" name="Egyenes összekötő 14"/>
          <p:cNvCxnSpPr/>
          <p:nvPr/>
        </p:nvCxnSpPr>
        <p:spPr>
          <a:xfrm>
            <a:off x="2483768" y="5085184"/>
            <a:ext cx="4069432" cy="0"/>
          </a:xfrm>
          <a:prstGeom prst="line">
            <a:avLst/>
          </a:prstGeom>
        </p:spPr>
        <p:style>
          <a:lnRef idx="1">
            <a:schemeClr val="dk1"/>
          </a:lnRef>
          <a:fillRef idx="0">
            <a:schemeClr val="dk1"/>
          </a:fillRef>
          <a:effectRef idx="0">
            <a:schemeClr val="dk1"/>
          </a:effectRef>
          <a:fontRef idx="minor">
            <a:schemeClr val="tx1"/>
          </a:fontRef>
        </p:style>
      </p:cxnSp>
      <p:sp>
        <p:nvSpPr>
          <p:cNvPr id="16" name="Szövegdoboz 15"/>
          <p:cNvSpPr txBox="1"/>
          <p:nvPr/>
        </p:nvSpPr>
        <p:spPr>
          <a:xfrm>
            <a:off x="3707904" y="2488793"/>
            <a:ext cx="1764196" cy="615553"/>
          </a:xfrm>
          <a:prstGeom prst="rect">
            <a:avLst/>
          </a:prstGeom>
          <a:noFill/>
        </p:spPr>
        <p:txBody>
          <a:bodyPr wrap="square" rtlCol="0">
            <a:spAutoFit/>
          </a:bodyPr>
          <a:lstStyle/>
          <a:p>
            <a:pPr algn="ctr"/>
            <a:r>
              <a:rPr lang="hu-HU" sz="1700" dirty="0"/>
              <a:t>Eredmények elhanyagolása</a:t>
            </a:r>
            <a:endParaRPr lang="en-GB" sz="1700" dirty="0"/>
          </a:p>
        </p:txBody>
      </p:sp>
      <p:sp>
        <p:nvSpPr>
          <p:cNvPr id="17" name="Szövegdoboz 16"/>
          <p:cNvSpPr txBox="1"/>
          <p:nvPr/>
        </p:nvSpPr>
        <p:spPr>
          <a:xfrm>
            <a:off x="3689902" y="3156258"/>
            <a:ext cx="1764196" cy="646331"/>
          </a:xfrm>
          <a:prstGeom prst="rect">
            <a:avLst/>
          </a:prstGeom>
          <a:noFill/>
        </p:spPr>
        <p:txBody>
          <a:bodyPr wrap="square" rtlCol="0">
            <a:spAutoFit/>
          </a:bodyPr>
          <a:lstStyle/>
          <a:p>
            <a:pPr algn="ctr"/>
            <a:r>
              <a:rPr lang="hu-HU" dirty="0"/>
              <a:t>Számonkérés </a:t>
            </a:r>
          </a:p>
          <a:p>
            <a:pPr algn="ctr"/>
            <a:r>
              <a:rPr lang="hu-HU" dirty="0"/>
              <a:t>kerülése</a:t>
            </a:r>
            <a:endParaRPr lang="en-GB" dirty="0"/>
          </a:p>
        </p:txBody>
      </p:sp>
      <p:sp>
        <p:nvSpPr>
          <p:cNvPr id="19" name="Szövegdoboz 18"/>
          <p:cNvSpPr txBox="1"/>
          <p:nvPr/>
        </p:nvSpPr>
        <p:spPr>
          <a:xfrm>
            <a:off x="3329862" y="3802589"/>
            <a:ext cx="2520280" cy="646331"/>
          </a:xfrm>
          <a:prstGeom prst="rect">
            <a:avLst/>
          </a:prstGeom>
          <a:noFill/>
        </p:spPr>
        <p:txBody>
          <a:bodyPr wrap="square" rtlCol="0">
            <a:spAutoFit/>
          </a:bodyPr>
          <a:lstStyle/>
          <a:p>
            <a:pPr algn="ctr"/>
            <a:r>
              <a:rPr lang="hu-HU" dirty="0"/>
              <a:t>Elkötelezettség </a:t>
            </a:r>
          </a:p>
          <a:p>
            <a:pPr algn="ctr"/>
            <a:r>
              <a:rPr lang="hu-HU" dirty="0"/>
              <a:t>hiánya</a:t>
            </a:r>
            <a:endParaRPr lang="en-GB" dirty="0"/>
          </a:p>
        </p:txBody>
      </p:sp>
      <p:sp>
        <p:nvSpPr>
          <p:cNvPr id="20" name="Szövegdoboz 19"/>
          <p:cNvSpPr txBox="1"/>
          <p:nvPr/>
        </p:nvSpPr>
        <p:spPr>
          <a:xfrm>
            <a:off x="2933818" y="4467988"/>
            <a:ext cx="3312368" cy="646331"/>
          </a:xfrm>
          <a:prstGeom prst="rect">
            <a:avLst/>
          </a:prstGeom>
          <a:noFill/>
        </p:spPr>
        <p:txBody>
          <a:bodyPr wrap="square" rtlCol="0">
            <a:spAutoFit/>
          </a:bodyPr>
          <a:lstStyle/>
          <a:p>
            <a:pPr algn="ctr"/>
            <a:r>
              <a:rPr lang="hu-HU" dirty="0"/>
              <a:t>Félelem </a:t>
            </a:r>
          </a:p>
          <a:p>
            <a:pPr algn="ctr"/>
            <a:r>
              <a:rPr lang="hu-HU" dirty="0"/>
              <a:t>a konfliktusoktól</a:t>
            </a:r>
            <a:endParaRPr lang="en-GB" dirty="0"/>
          </a:p>
        </p:txBody>
      </p:sp>
      <p:sp>
        <p:nvSpPr>
          <p:cNvPr id="21" name="Szövegdoboz 20"/>
          <p:cNvSpPr txBox="1"/>
          <p:nvPr/>
        </p:nvSpPr>
        <p:spPr>
          <a:xfrm>
            <a:off x="2555286" y="5136536"/>
            <a:ext cx="4069432" cy="646331"/>
          </a:xfrm>
          <a:prstGeom prst="rect">
            <a:avLst/>
          </a:prstGeom>
          <a:noFill/>
        </p:spPr>
        <p:txBody>
          <a:bodyPr wrap="square" rtlCol="0">
            <a:spAutoFit/>
          </a:bodyPr>
          <a:lstStyle/>
          <a:p>
            <a:pPr algn="ctr"/>
            <a:r>
              <a:rPr lang="hu-HU" dirty="0"/>
              <a:t>Bizalom</a:t>
            </a:r>
          </a:p>
          <a:p>
            <a:pPr algn="ctr"/>
            <a:r>
              <a:rPr lang="hu-HU" dirty="0"/>
              <a:t>hiánya</a:t>
            </a:r>
            <a:endParaRPr lang="en-GB" dirty="0"/>
          </a:p>
        </p:txBody>
      </p:sp>
    </p:spTree>
    <p:extLst>
      <p:ext uri="{BB962C8B-B14F-4D97-AF65-F5344CB8AC3E}">
        <p14:creationId xmlns:p14="http://schemas.microsoft.com/office/powerpoint/2010/main" val="3618904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990842E-077B-B3C3-44C5-2905990B5787}"/>
              </a:ext>
            </a:extLst>
          </p:cNvPr>
          <p:cNvSpPr>
            <a:spLocks noGrp="1"/>
          </p:cNvSpPr>
          <p:nvPr>
            <p:ph type="title"/>
          </p:nvPr>
        </p:nvSpPr>
        <p:spPr/>
        <p:txBody>
          <a:bodyPr>
            <a:normAutofit fontScale="90000"/>
          </a:bodyPr>
          <a:lstStyle/>
          <a:p>
            <a:r>
              <a:rPr lang="hu-HU" dirty="0"/>
              <a:t>1. A bizalom hiánya a csapat tagjai között</a:t>
            </a:r>
          </a:p>
        </p:txBody>
      </p:sp>
      <p:sp>
        <p:nvSpPr>
          <p:cNvPr id="3" name="Tartalom helye 2">
            <a:extLst>
              <a:ext uri="{FF2B5EF4-FFF2-40B4-BE49-F238E27FC236}">
                <a16:creationId xmlns:a16="http://schemas.microsoft.com/office/drawing/2014/main" id="{4F12B4FB-4FEC-289B-8623-4A189D47EADC}"/>
              </a:ext>
            </a:extLst>
          </p:cNvPr>
          <p:cNvSpPr>
            <a:spLocks noGrp="1"/>
          </p:cNvSpPr>
          <p:nvPr>
            <p:ph idx="1"/>
          </p:nvPr>
        </p:nvSpPr>
        <p:spPr/>
        <p:txBody>
          <a:bodyPr/>
          <a:lstStyle/>
          <a:p>
            <a:r>
              <a:rPr lang="hu-HU" sz="3200" i="1" dirty="0"/>
              <a:t>„Alapvetően abból ered, hogy nem hajlandóak a tagok sebezhetőnek mutatkozni a csoport előtt. Azok, akik nem vállalják fel hibáikat és gyengeségeiket, lehetetlenné teszik, hogy a csoport működése a bizalomra épüljön.” </a:t>
            </a:r>
          </a:p>
          <a:p>
            <a:r>
              <a:rPr lang="hu-HU" dirty="0"/>
              <a:t>Sebezhetőség:</a:t>
            </a:r>
          </a:p>
          <a:p>
            <a:pPr lvl="1"/>
            <a:r>
              <a:rPr lang="hu-HU" dirty="0"/>
              <a:t>Gyengeségek, korlátok, kommunikációs problémák és hibák elismerése</a:t>
            </a:r>
          </a:p>
          <a:p>
            <a:pPr lvl="1"/>
            <a:r>
              <a:rPr lang="hu-HU" dirty="0"/>
              <a:t>Bátorság a segítségkérésre</a:t>
            </a:r>
          </a:p>
          <a:p>
            <a:endParaRPr lang="hu-HU" dirty="0"/>
          </a:p>
        </p:txBody>
      </p:sp>
      <p:sp>
        <p:nvSpPr>
          <p:cNvPr id="4" name="Dia számának helye 3">
            <a:extLst>
              <a:ext uri="{FF2B5EF4-FFF2-40B4-BE49-F238E27FC236}">
                <a16:creationId xmlns:a16="http://schemas.microsoft.com/office/drawing/2014/main" id="{1203684F-2D1E-6BCA-985D-CE80787D5644}"/>
              </a:ext>
            </a:extLst>
          </p:cNvPr>
          <p:cNvSpPr>
            <a:spLocks noGrp="1"/>
          </p:cNvSpPr>
          <p:nvPr>
            <p:ph type="sldNum" sz="quarter" idx="12"/>
          </p:nvPr>
        </p:nvSpPr>
        <p:spPr/>
        <p:txBody>
          <a:bodyPr/>
          <a:lstStyle/>
          <a:p>
            <a:fld id="{7345199B-382E-4A33-8779-A8217CE6BC8E}" type="slidenum">
              <a:rPr lang="hu-HU" smtClean="0"/>
              <a:pPr/>
              <a:t>4</a:t>
            </a:fld>
            <a:endParaRPr lang="hu-HU" dirty="0"/>
          </a:p>
        </p:txBody>
      </p:sp>
    </p:spTree>
    <p:extLst>
      <p:ext uri="{BB962C8B-B14F-4D97-AF65-F5344CB8AC3E}">
        <p14:creationId xmlns:p14="http://schemas.microsoft.com/office/powerpoint/2010/main" val="1507110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510484F-ADBE-8CC1-35F3-670B10CCC06B}"/>
              </a:ext>
            </a:extLst>
          </p:cNvPr>
          <p:cNvSpPr>
            <a:spLocks noGrp="1"/>
          </p:cNvSpPr>
          <p:nvPr>
            <p:ph type="title"/>
          </p:nvPr>
        </p:nvSpPr>
        <p:spPr/>
        <p:txBody>
          <a:bodyPr>
            <a:normAutofit fontScale="90000"/>
          </a:bodyPr>
          <a:lstStyle/>
          <a:p>
            <a:r>
              <a:rPr lang="hu-HU" dirty="0"/>
              <a:t>2. Félelem a konfliktusoktól</a:t>
            </a:r>
          </a:p>
        </p:txBody>
      </p:sp>
      <p:sp>
        <p:nvSpPr>
          <p:cNvPr id="3" name="Tartalom helye 2">
            <a:extLst>
              <a:ext uri="{FF2B5EF4-FFF2-40B4-BE49-F238E27FC236}">
                <a16:creationId xmlns:a16="http://schemas.microsoft.com/office/drawing/2014/main" id="{405161B9-D0DC-1308-0ACD-748D5E104BC2}"/>
              </a:ext>
            </a:extLst>
          </p:cNvPr>
          <p:cNvSpPr>
            <a:spLocks noGrp="1"/>
          </p:cNvSpPr>
          <p:nvPr>
            <p:ph idx="1"/>
          </p:nvPr>
        </p:nvSpPr>
        <p:spPr/>
        <p:txBody>
          <a:bodyPr>
            <a:normAutofit lnSpcReduction="10000"/>
          </a:bodyPr>
          <a:lstStyle/>
          <a:p>
            <a:r>
              <a:rPr lang="hu-HU" i="1" dirty="0"/>
              <a:t>„A bizalom hiánya</a:t>
            </a:r>
            <a:r>
              <a:rPr lang="hu-HU" sz="3200" i="1" dirty="0"/>
              <a:t> azért káros, mert megalapozza a következő rendellenesség, a konfliktustól való félelem kialakulását. Azok a csapatok, amelyekből hiányzik a bizalom, nem képesek őszinte és heves vitába bocsátkozni. Ehelyett kétértelmű beszélgetések és burkolt célozgatások mögé rejtőznek.”</a:t>
            </a:r>
          </a:p>
          <a:p>
            <a:r>
              <a:rPr lang="hu-HU" dirty="0"/>
              <a:t>Produktív vita KONTRA pusztító harcok, személyeskedések, gonosz szellemű támadások</a:t>
            </a:r>
          </a:p>
        </p:txBody>
      </p:sp>
      <p:sp>
        <p:nvSpPr>
          <p:cNvPr id="4" name="Dia számának helye 3">
            <a:extLst>
              <a:ext uri="{FF2B5EF4-FFF2-40B4-BE49-F238E27FC236}">
                <a16:creationId xmlns:a16="http://schemas.microsoft.com/office/drawing/2014/main" id="{E7A6E39D-42DF-3959-79E4-52844E253F76}"/>
              </a:ext>
            </a:extLst>
          </p:cNvPr>
          <p:cNvSpPr>
            <a:spLocks noGrp="1"/>
          </p:cNvSpPr>
          <p:nvPr>
            <p:ph type="sldNum" sz="quarter" idx="12"/>
          </p:nvPr>
        </p:nvSpPr>
        <p:spPr/>
        <p:txBody>
          <a:bodyPr/>
          <a:lstStyle/>
          <a:p>
            <a:fld id="{7345199B-382E-4A33-8779-A8217CE6BC8E}" type="slidenum">
              <a:rPr lang="hu-HU" smtClean="0"/>
              <a:pPr/>
              <a:t>5</a:t>
            </a:fld>
            <a:endParaRPr lang="hu-HU" dirty="0"/>
          </a:p>
        </p:txBody>
      </p:sp>
    </p:spTree>
    <p:extLst>
      <p:ext uri="{BB962C8B-B14F-4D97-AF65-F5344CB8AC3E}">
        <p14:creationId xmlns:p14="http://schemas.microsoft.com/office/powerpoint/2010/main" val="304905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E3C586E-9CD8-BD29-B845-CB0B3CAEFD08}"/>
              </a:ext>
            </a:extLst>
          </p:cNvPr>
          <p:cNvSpPr>
            <a:spLocks noGrp="1"/>
          </p:cNvSpPr>
          <p:nvPr>
            <p:ph type="title"/>
          </p:nvPr>
        </p:nvSpPr>
        <p:spPr/>
        <p:txBody>
          <a:bodyPr>
            <a:normAutofit fontScale="90000"/>
          </a:bodyPr>
          <a:lstStyle/>
          <a:p>
            <a:r>
              <a:rPr lang="hu-HU" dirty="0"/>
              <a:t>3. Az elkötelezettség hiánya </a:t>
            </a:r>
          </a:p>
        </p:txBody>
      </p:sp>
      <p:sp>
        <p:nvSpPr>
          <p:cNvPr id="3" name="Tartalom helye 2">
            <a:extLst>
              <a:ext uri="{FF2B5EF4-FFF2-40B4-BE49-F238E27FC236}">
                <a16:creationId xmlns:a16="http://schemas.microsoft.com/office/drawing/2014/main" id="{9CC87EFD-7E31-2FBF-2367-9CB7306F9577}"/>
              </a:ext>
            </a:extLst>
          </p:cNvPr>
          <p:cNvSpPr>
            <a:spLocks noGrp="1"/>
          </p:cNvSpPr>
          <p:nvPr>
            <p:ph idx="1"/>
          </p:nvPr>
        </p:nvSpPr>
        <p:spPr/>
        <p:txBody>
          <a:bodyPr>
            <a:normAutofit fontScale="92500"/>
          </a:bodyPr>
          <a:lstStyle/>
          <a:p>
            <a:r>
              <a:rPr lang="hu-HU" sz="3200" i="1" dirty="0">
                <a:solidFill>
                  <a:prstClr val="black"/>
                </a:solidFill>
              </a:rPr>
              <a:t>„Az egészséges konfliktusok hiánya azért probléma, mert maga után vonja a harmadik rendellenességet, az elkötelezettség hiányát. Ha egy csapat tagjai nem mondhatják el saját véleményüket heves és nyílt vitában, csak ritkán vagy soha nem fogadják el a végső döntéseket. Annak ellenére sem, hogy a megbeszéléseken gyakran egyetértést színlelnek.”</a:t>
            </a:r>
            <a:r>
              <a:rPr lang="hu-HU" sz="3200" dirty="0">
                <a:solidFill>
                  <a:prstClr val="black"/>
                </a:solidFill>
              </a:rPr>
              <a:t> </a:t>
            </a:r>
          </a:p>
          <a:p>
            <a:r>
              <a:rPr lang="hu-HU" dirty="0">
                <a:solidFill>
                  <a:prstClr val="black"/>
                </a:solidFill>
              </a:rPr>
              <a:t>Elkötelezettséget biztosító tényezők: átláthatóság ÉS elfogadás</a:t>
            </a:r>
            <a:endParaRPr lang="hu-HU" sz="3200" dirty="0">
              <a:solidFill>
                <a:prstClr val="black"/>
              </a:solidFill>
            </a:endParaRPr>
          </a:p>
          <a:p>
            <a:endParaRPr lang="hu-HU" dirty="0"/>
          </a:p>
        </p:txBody>
      </p:sp>
      <p:sp>
        <p:nvSpPr>
          <p:cNvPr id="4" name="Dia számának helye 3">
            <a:extLst>
              <a:ext uri="{FF2B5EF4-FFF2-40B4-BE49-F238E27FC236}">
                <a16:creationId xmlns:a16="http://schemas.microsoft.com/office/drawing/2014/main" id="{7F3EB445-75C6-4918-D065-48A9594B59AC}"/>
              </a:ext>
            </a:extLst>
          </p:cNvPr>
          <p:cNvSpPr>
            <a:spLocks noGrp="1"/>
          </p:cNvSpPr>
          <p:nvPr>
            <p:ph type="sldNum" sz="quarter" idx="12"/>
          </p:nvPr>
        </p:nvSpPr>
        <p:spPr/>
        <p:txBody>
          <a:bodyPr/>
          <a:lstStyle/>
          <a:p>
            <a:fld id="{7345199B-382E-4A33-8779-A8217CE6BC8E}" type="slidenum">
              <a:rPr lang="hu-HU" smtClean="0"/>
              <a:pPr/>
              <a:t>6</a:t>
            </a:fld>
            <a:endParaRPr lang="hu-HU" dirty="0"/>
          </a:p>
        </p:txBody>
      </p:sp>
    </p:spTree>
    <p:extLst>
      <p:ext uri="{BB962C8B-B14F-4D97-AF65-F5344CB8AC3E}">
        <p14:creationId xmlns:p14="http://schemas.microsoft.com/office/powerpoint/2010/main" val="1491526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FC239F3-3811-2592-1F3C-D822AB5B821E}"/>
              </a:ext>
            </a:extLst>
          </p:cNvPr>
          <p:cNvSpPr>
            <a:spLocks noGrp="1"/>
          </p:cNvSpPr>
          <p:nvPr>
            <p:ph type="title"/>
          </p:nvPr>
        </p:nvSpPr>
        <p:spPr/>
        <p:txBody>
          <a:bodyPr>
            <a:normAutofit fontScale="90000"/>
          </a:bodyPr>
          <a:lstStyle/>
          <a:p>
            <a:r>
              <a:rPr lang="hu-HU" dirty="0"/>
              <a:t>4. A számonkérés kerülése</a:t>
            </a:r>
          </a:p>
        </p:txBody>
      </p:sp>
      <p:sp>
        <p:nvSpPr>
          <p:cNvPr id="3" name="Tartalom helye 2">
            <a:extLst>
              <a:ext uri="{FF2B5EF4-FFF2-40B4-BE49-F238E27FC236}">
                <a16:creationId xmlns:a16="http://schemas.microsoft.com/office/drawing/2014/main" id="{D31DC9FA-5D8E-53B8-A54E-127D68177287}"/>
              </a:ext>
            </a:extLst>
          </p:cNvPr>
          <p:cNvSpPr>
            <a:spLocks noGrp="1"/>
          </p:cNvSpPr>
          <p:nvPr>
            <p:ph idx="1"/>
          </p:nvPr>
        </p:nvSpPr>
        <p:spPr/>
        <p:txBody>
          <a:bodyPr/>
          <a:lstStyle/>
          <a:p>
            <a:r>
              <a:rPr lang="hu-HU" sz="3200" i="1" dirty="0">
                <a:solidFill>
                  <a:prstClr val="black"/>
                </a:solidFill>
              </a:rPr>
              <a:t>„A valódi elkötelezettség és elfogadás hiánya miatt a csapat tagjai egyre inkább kerülik a számonkérést, ami a negyedik rendellenesség. Ennek</a:t>
            </a:r>
            <a:r>
              <a:rPr lang="hu-HU" i="1" dirty="0"/>
              <a:t> lényege, hogy az ember nem szívesen vállalja a számonkéréssel járó kényelmetlenség érzését…”</a:t>
            </a:r>
          </a:p>
          <a:p>
            <a:r>
              <a:rPr lang="hu-HU" dirty="0"/>
              <a:t>A számonkérés nem konszenzus kérdése, hanem a csapat közös felelőssége, és ha szükséges a vezető azonnali közbelépése                                                                                                                                                                                                                                                                                                                                                                                                                                                                                                                                                                                                                                                                                         </a:t>
            </a:r>
            <a:endParaRPr lang="hu-HU" i="1" dirty="0"/>
          </a:p>
        </p:txBody>
      </p:sp>
      <p:sp>
        <p:nvSpPr>
          <p:cNvPr id="4" name="Dia számának helye 3">
            <a:extLst>
              <a:ext uri="{FF2B5EF4-FFF2-40B4-BE49-F238E27FC236}">
                <a16:creationId xmlns:a16="http://schemas.microsoft.com/office/drawing/2014/main" id="{1F5894DB-3612-93C3-F7A4-2C3A995E08D2}"/>
              </a:ext>
            </a:extLst>
          </p:cNvPr>
          <p:cNvSpPr>
            <a:spLocks noGrp="1"/>
          </p:cNvSpPr>
          <p:nvPr>
            <p:ph type="sldNum" sz="quarter" idx="12"/>
          </p:nvPr>
        </p:nvSpPr>
        <p:spPr/>
        <p:txBody>
          <a:bodyPr/>
          <a:lstStyle/>
          <a:p>
            <a:fld id="{7345199B-382E-4A33-8779-A8217CE6BC8E}" type="slidenum">
              <a:rPr lang="hu-HU" smtClean="0"/>
              <a:pPr/>
              <a:t>7</a:t>
            </a:fld>
            <a:endParaRPr lang="hu-HU" dirty="0"/>
          </a:p>
        </p:txBody>
      </p:sp>
    </p:spTree>
    <p:extLst>
      <p:ext uri="{BB962C8B-B14F-4D97-AF65-F5344CB8AC3E}">
        <p14:creationId xmlns:p14="http://schemas.microsoft.com/office/powerpoint/2010/main" val="91822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AA39468-A030-A890-CEF7-5C992B61F99A}"/>
              </a:ext>
            </a:extLst>
          </p:cNvPr>
          <p:cNvSpPr>
            <a:spLocks noGrp="1"/>
          </p:cNvSpPr>
          <p:nvPr>
            <p:ph type="title"/>
          </p:nvPr>
        </p:nvSpPr>
        <p:spPr/>
        <p:txBody>
          <a:bodyPr>
            <a:normAutofit fontScale="90000"/>
          </a:bodyPr>
          <a:lstStyle/>
          <a:p>
            <a:r>
              <a:rPr lang="hu-HU" dirty="0"/>
              <a:t>5. Az eredmények elhanyagolása</a:t>
            </a:r>
          </a:p>
        </p:txBody>
      </p:sp>
      <p:sp>
        <p:nvSpPr>
          <p:cNvPr id="3" name="Tartalom helye 2">
            <a:extLst>
              <a:ext uri="{FF2B5EF4-FFF2-40B4-BE49-F238E27FC236}">
                <a16:creationId xmlns:a16="http://schemas.microsoft.com/office/drawing/2014/main" id="{B6582452-62C1-48EA-C932-91B73E1D4F3B}"/>
              </a:ext>
            </a:extLst>
          </p:cNvPr>
          <p:cNvSpPr>
            <a:spLocks noGrp="1"/>
          </p:cNvSpPr>
          <p:nvPr>
            <p:ph idx="1"/>
          </p:nvPr>
        </p:nvSpPr>
        <p:spPr/>
        <p:txBody>
          <a:bodyPr/>
          <a:lstStyle/>
          <a:p>
            <a:r>
              <a:rPr lang="hu-HU" sz="3200" i="1" dirty="0">
                <a:solidFill>
                  <a:prstClr val="black"/>
                </a:solidFill>
              </a:rPr>
              <a:t>„Ha nem kérjük számon egymás viselkedését, az táptalajt teremt az ötödik rendellenesség számára. Az eredmények elhanyagolása akkor figyelhető meg, amikor a csoport tagjai a csapat közös céljai elé helyezik saját, egyéni érdekeket - mint például az ego, a karrier vagy az elismerés…”</a:t>
            </a:r>
          </a:p>
          <a:p>
            <a:r>
              <a:rPr lang="hu-HU" dirty="0"/>
              <a:t>Az ilyen csapatok stagnálnak, nem fejlődnek és könnyen zavaró tényezők hatása alá kerülnek</a:t>
            </a:r>
          </a:p>
        </p:txBody>
      </p:sp>
      <p:sp>
        <p:nvSpPr>
          <p:cNvPr id="4" name="Dia számának helye 3">
            <a:extLst>
              <a:ext uri="{FF2B5EF4-FFF2-40B4-BE49-F238E27FC236}">
                <a16:creationId xmlns:a16="http://schemas.microsoft.com/office/drawing/2014/main" id="{1837BCEC-7188-F4F2-39CC-515FED74B85E}"/>
              </a:ext>
            </a:extLst>
          </p:cNvPr>
          <p:cNvSpPr>
            <a:spLocks noGrp="1"/>
          </p:cNvSpPr>
          <p:nvPr>
            <p:ph type="sldNum" sz="quarter" idx="12"/>
          </p:nvPr>
        </p:nvSpPr>
        <p:spPr/>
        <p:txBody>
          <a:bodyPr/>
          <a:lstStyle/>
          <a:p>
            <a:fld id="{7345199B-382E-4A33-8779-A8217CE6BC8E}" type="slidenum">
              <a:rPr lang="hu-HU" smtClean="0"/>
              <a:pPr/>
              <a:t>8</a:t>
            </a:fld>
            <a:endParaRPr lang="hu-HU" dirty="0"/>
          </a:p>
        </p:txBody>
      </p:sp>
    </p:spTree>
    <p:extLst>
      <p:ext uri="{BB962C8B-B14F-4D97-AF65-F5344CB8AC3E}">
        <p14:creationId xmlns:p14="http://schemas.microsoft.com/office/powerpoint/2010/main" val="3524329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hu-HU" altLang="hu-HU" dirty="0"/>
              <a:t>Bibliai példa: harc a rendellenességek ellen</a:t>
            </a:r>
          </a:p>
        </p:txBody>
      </p:sp>
      <p:sp>
        <p:nvSpPr>
          <p:cNvPr id="22531" name="Line 4"/>
          <p:cNvSpPr>
            <a:spLocks noChangeShapeType="1"/>
          </p:cNvSpPr>
          <p:nvPr/>
        </p:nvSpPr>
        <p:spPr bwMode="auto">
          <a:xfrm>
            <a:off x="0" y="1143000"/>
            <a:ext cx="9144000" cy="0"/>
          </a:xfrm>
          <a:prstGeom prst="line">
            <a:avLst/>
          </a:prstGeom>
          <a:noFill/>
          <a:ln w="12700">
            <a:solidFill>
              <a:srgbClr val="003300"/>
            </a:solidFill>
            <a:round/>
            <a:headEnd/>
            <a:tailEnd/>
          </a:ln>
          <a:extLst>
            <a:ext uri="{909E8E84-426E-40dd-AFC4-6F175D3DCCD1}">
              <a14:hiddenFill xmlns="" xmlns:a14="http://schemas.microsoft.com/office/drawing/2010/main">
                <a:noFill/>
              </a14:hiddenFill>
            </a:ext>
          </a:extLst>
        </p:spPr>
        <p:txBody>
          <a:bodyPr/>
          <a:lstStyle/>
          <a:p>
            <a:endParaRPr lang="hu-HU">
              <a:solidFill>
                <a:prstClr val="black"/>
              </a:solidFill>
            </a:endParaRPr>
          </a:p>
        </p:txBody>
      </p:sp>
      <p:sp>
        <p:nvSpPr>
          <p:cNvPr id="6" name="TextBox 5"/>
          <p:cNvSpPr txBox="1"/>
          <p:nvPr/>
        </p:nvSpPr>
        <p:spPr>
          <a:xfrm>
            <a:off x="381000" y="1371600"/>
            <a:ext cx="3810000" cy="3908762"/>
          </a:xfrm>
          <a:prstGeom prst="rect">
            <a:avLst/>
          </a:prstGeom>
          <a:noFill/>
        </p:spPr>
        <p:txBody>
          <a:bodyPr>
            <a:spAutoFit/>
          </a:bodyPr>
          <a:lstStyle/>
          <a:p>
            <a:pPr>
              <a:defRPr/>
            </a:pPr>
            <a:r>
              <a:rPr lang="hu-HU" b="1" dirty="0">
                <a:solidFill>
                  <a:prstClr val="black"/>
                </a:solidFill>
                <a:latin typeface="Arial" charset="0"/>
              </a:rPr>
              <a:t>A hit gyors terjedése</a:t>
            </a:r>
          </a:p>
          <a:p>
            <a:pPr>
              <a:defRPr/>
            </a:pPr>
            <a:endParaRPr lang="hu-HU" dirty="0">
              <a:solidFill>
                <a:prstClr val="black"/>
              </a:solidFill>
              <a:latin typeface="Arial" charset="0"/>
            </a:endParaRPr>
          </a:p>
          <a:p>
            <a:pPr marL="285750" indent="-285750">
              <a:spcBef>
                <a:spcPts val="1200"/>
              </a:spcBef>
              <a:buFont typeface="Arial" panose="020B0604020202020204" pitchFamily="34" charset="0"/>
              <a:buChar char="•"/>
              <a:defRPr/>
            </a:pPr>
            <a:r>
              <a:rPr lang="hu-HU" dirty="0">
                <a:solidFill>
                  <a:prstClr val="black"/>
                </a:solidFill>
                <a:latin typeface="Arial" charset="0"/>
              </a:rPr>
              <a:t>a kezdetleges kommunikációs és közlekedési lehetőségek, </a:t>
            </a:r>
          </a:p>
          <a:p>
            <a:pPr marL="285750" indent="-285750">
              <a:spcBef>
                <a:spcPts val="1200"/>
              </a:spcBef>
              <a:buFont typeface="Arial" panose="020B0604020202020204" pitchFamily="34" charset="0"/>
              <a:buChar char="•"/>
              <a:defRPr/>
            </a:pPr>
            <a:r>
              <a:rPr lang="hu-HU" dirty="0">
                <a:solidFill>
                  <a:prstClr val="black"/>
                </a:solidFill>
                <a:latin typeface="Arial" charset="0"/>
              </a:rPr>
              <a:t>az erős üldözés,</a:t>
            </a:r>
          </a:p>
          <a:p>
            <a:pPr marL="285750" indent="-285750">
              <a:spcBef>
                <a:spcPts val="1200"/>
              </a:spcBef>
              <a:buFont typeface="Arial" panose="020B0604020202020204" pitchFamily="34" charset="0"/>
              <a:buChar char="•"/>
              <a:defRPr/>
            </a:pPr>
            <a:r>
              <a:rPr lang="hu-HU" dirty="0">
                <a:solidFill>
                  <a:prstClr val="black"/>
                </a:solidFill>
                <a:latin typeface="Arial" charset="0"/>
              </a:rPr>
              <a:t>a heterogén célcsoportok,</a:t>
            </a:r>
          </a:p>
          <a:p>
            <a:pPr marL="285750" indent="-285750">
              <a:spcBef>
                <a:spcPts val="1200"/>
              </a:spcBef>
              <a:buFont typeface="Arial" panose="020B0604020202020204" pitchFamily="34" charset="0"/>
              <a:buChar char="•"/>
              <a:defRPr/>
            </a:pPr>
            <a:r>
              <a:rPr lang="hu-HU" dirty="0">
                <a:solidFill>
                  <a:prstClr val="black"/>
                </a:solidFill>
                <a:latin typeface="Arial" charset="0"/>
              </a:rPr>
              <a:t>a szervezet, a vagyon és a fegyveres erő hiánya </a:t>
            </a:r>
          </a:p>
          <a:p>
            <a:pPr>
              <a:spcBef>
                <a:spcPts val="1200"/>
              </a:spcBef>
              <a:defRPr/>
            </a:pPr>
            <a:r>
              <a:rPr lang="hu-HU" dirty="0">
                <a:solidFill>
                  <a:prstClr val="black"/>
                </a:solidFill>
                <a:latin typeface="Arial" charset="0"/>
              </a:rPr>
              <a:t>ellenére elképesztően gyorsan történt.</a:t>
            </a:r>
          </a:p>
          <a:p>
            <a:pPr>
              <a:defRPr/>
            </a:pPr>
            <a:endParaRPr lang="hu-HU" dirty="0">
              <a:solidFill>
                <a:prstClr val="black"/>
              </a:solidFill>
              <a:latin typeface="Arial" charset="0"/>
            </a:endParaRPr>
          </a:p>
        </p:txBody>
      </p:sp>
      <p:sp>
        <p:nvSpPr>
          <p:cNvPr id="7" name="TextBox 6"/>
          <p:cNvSpPr txBox="1"/>
          <p:nvPr/>
        </p:nvSpPr>
        <p:spPr>
          <a:xfrm>
            <a:off x="5105400" y="1371600"/>
            <a:ext cx="3810000" cy="5293757"/>
          </a:xfrm>
          <a:prstGeom prst="rect">
            <a:avLst/>
          </a:prstGeom>
          <a:noFill/>
        </p:spPr>
        <p:txBody>
          <a:bodyPr>
            <a:spAutoFit/>
          </a:bodyPr>
          <a:lstStyle/>
          <a:p>
            <a:pPr>
              <a:defRPr/>
            </a:pPr>
            <a:r>
              <a:rPr lang="hu-HU" b="1" dirty="0">
                <a:solidFill>
                  <a:prstClr val="black"/>
                </a:solidFill>
                <a:latin typeface="Arial" charset="0"/>
              </a:rPr>
              <a:t>Közös felelősség</a:t>
            </a:r>
          </a:p>
          <a:p>
            <a:pPr>
              <a:defRPr/>
            </a:pPr>
            <a:endParaRPr lang="hu-HU" dirty="0">
              <a:solidFill>
                <a:prstClr val="black"/>
              </a:solidFill>
              <a:latin typeface="Arial" charset="0"/>
            </a:endParaRPr>
          </a:p>
          <a:p>
            <a:pPr marL="285750" indent="-285750">
              <a:spcBef>
                <a:spcPts val="1200"/>
              </a:spcBef>
              <a:buFont typeface="Arial" panose="020B0604020202020204" pitchFamily="34" charset="0"/>
              <a:buChar char="•"/>
              <a:defRPr/>
            </a:pPr>
            <a:r>
              <a:rPr lang="hu-HU" dirty="0">
                <a:solidFill>
                  <a:prstClr val="black"/>
                </a:solidFill>
                <a:latin typeface="Arial" charset="0"/>
              </a:rPr>
              <a:t>Korai keresztények erős motivációja, lelkesedése és határtalan elkötelezettsége</a:t>
            </a:r>
          </a:p>
          <a:p>
            <a:pPr marL="285750" indent="-285750">
              <a:spcBef>
                <a:spcPts val="1200"/>
              </a:spcBef>
              <a:buFont typeface="Arial" panose="020B0604020202020204" pitchFamily="34" charset="0"/>
              <a:buChar char="•"/>
              <a:defRPr/>
            </a:pPr>
            <a:r>
              <a:rPr lang="hu-HU" dirty="0">
                <a:solidFill>
                  <a:prstClr val="black"/>
                </a:solidFill>
                <a:latin typeface="Arial" charset="0"/>
              </a:rPr>
              <a:t>Házi közösségek</a:t>
            </a:r>
          </a:p>
          <a:p>
            <a:pPr marL="285750" indent="-285750">
              <a:spcBef>
                <a:spcPts val="1200"/>
              </a:spcBef>
              <a:buFont typeface="Arial" panose="020B0604020202020204" pitchFamily="34" charset="0"/>
              <a:buChar char="•"/>
              <a:defRPr/>
            </a:pPr>
            <a:r>
              <a:rPr lang="hu-HU" dirty="0">
                <a:solidFill>
                  <a:prstClr val="black"/>
                </a:solidFill>
                <a:latin typeface="Arial" charset="0"/>
              </a:rPr>
              <a:t>A Földközi-tenger medencéjében mindenütt fellelhető közösségek hatékony hálózata</a:t>
            </a:r>
          </a:p>
          <a:p>
            <a:pPr marL="285750" indent="-285750">
              <a:spcBef>
                <a:spcPts val="1200"/>
              </a:spcBef>
              <a:buFont typeface="Arial" panose="020B0604020202020204" pitchFamily="34" charset="0"/>
              <a:buChar char="•"/>
              <a:defRPr/>
            </a:pPr>
            <a:r>
              <a:rPr lang="hu-HU" dirty="0">
                <a:solidFill>
                  <a:prstClr val="black"/>
                </a:solidFill>
                <a:latin typeface="Arial" charset="0"/>
              </a:rPr>
              <a:t>Szembenéztek az együttműködés akadályaival</a:t>
            </a:r>
          </a:p>
          <a:p>
            <a:pPr marL="285750" indent="-285750">
              <a:spcBef>
                <a:spcPts val="1200"/>
              </a:spcBef>
              <a:buFont typeface="Arial" panose="020B0604020202020204" pitchFamily="34" charset="0"/>
              <a:buChar char="•"/>
              <a:defRPr/>
            </a:pPr>
            <a:r>
              <a:rPr lang="hu-HU" dirty="0">
                <a:solidFill>
                  <a:prstClr val="black"/>
                </a:solidFill>
                <a:latin typeface="Arial" charset="0"/>
              </a:rPr>
              <a:t>Egy példa: akik előmozdították az együttműködést: Vezetői közösség - Barnabás – Pál – János Márk </a:t>
            </a:r>
          </a:p>
        </p:txBody>
      </p:sp>
      <p:sp>
        <p:nvSpPr>
          <p:cNvPr id="3" name="Dia számának helye 2"/>
          <p:cNvSpPr>
            <a:spLocks noGrp="1"/>
          </p:cNvSpPr>
          <p:nvPr>
            <p:ph type="sldNum" sz="quarter" idx="12"/>
          </p:nvPr>
        </p:nvSpPr>
        <p:spPr/>
        <p:txBody>
          <a:bodyPr/>
          <a:lstStyle/>
          <a:p>
            <a:fld id="{7345199B-382E-4A33-8779-A8217CE6BC8E}" type="slidenum">
              <a:rPr lang="hu-HU" smtClean="0">
                <a:solidFill>
                  <a:prstClr val="black">
                    <a:tint val="75000"/>
                  </a:prstClr>
                </a:solidFill>
              </a:rPr>
              <a:pPr/>
              <a:t>9</a:t>
            </a:fld>
            <a:endParaRPr lang="hu-HU" dirty="0">
              <a:solidFill>
                <a:prstClr val="black">
                  <a:tint val="75000"/>
                </a:prstClr>
              </a:solidFill>
            </a:endParaRPr>
          </a:p>
        </p:txBody>
      </p:sp>
    </p:spTree>
    <p:extLst>
      <p:ext uri="{BB962C8B-B14F-4D97-AF65-F5344CB8AC3E}">
        <p14:creationId xmlns:p14="http://schemas.microsoft.com/office/powerpoint/2010/main" val="726348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8007</TotalTime>
  <Words>1845</Words>
  <Application>Microsoft Office PowerPoint</Application>
  <PresentationFormat>Diavetítés a képernyőre (4:3 oldalarány)</PresentationFormat>
  <Paragraphs>164</Paragraphs>
  <Slides>16</Slides>
  <Notes>10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16</vt:i4>
      </vt:variant>
    </vt:vector>
  </HeadingPairs>
  <TitlesOfParts>
    <vt:vector size="20" baseType="lpstr">
      <vt:lpstr>Arial</vt:lpstr>
      <vt:lpstr>Calibri</vt:lpstr>
      <vt:lpstr>Times New Roman</vt:lpstr>
      <vt:lpstr>Office Theme</vt:lpstr>
      <vt:lpstr>PowerPoint-bemutató</vt:lpstr>
      <vt:lpstr>A közös felelősség és az együttműködés akadályai</vt:lpstr>
      <vt:lpstr>Az 5 rendellenesség</vt:lpstr>
      <vt:lpstr>1. A bizalom hiánya a csapat tagjai között</vt:lpstr>
      <vt:lpstr>2. Félelem a konfliktusoktól</vt:lpstr>
      <vt:lpstr>3. Az elkötelezettség hiánya </vt:lpstr>
      <vt:lpstr>4. A számonkérés kerülése</vt:lpstr>
      <vt:lpstr>5. Az eredmények elhanyagolása</vt:lpstr>
      <vt:lpstr>Bibliai példa: harc a rendellenességek ellen</vt:lpstr>
      <vt:lpstr>1. Kockázatos bizalomadás</vt:lpstr>
      <vt:lpstr>2. A konfliktus tisztázásának felvállalása </vt:lpstr>
      <vt:lpstr>3. Közös elkötelezettség</vt:lpstr>
      <vt:lpstr>4. Világos számonkérés</vt:lpstr>
      <vt:lpstr>5. Koncentrálás a közös célra</vt:lpstr>
      <vt:lpstr>Együtt imádkozni és tanulni</vt:lpstr>
      <vt:lpstr>Befejező történet</vt:lpstr>
    </vt:vector>
  </TitlesOfParts>
  <Company>KPMG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Károli Gáspár Református Egyetem</dc:title>
  <dc:creator>anitavass</dc:creator>
  <cp:lastModifiedBy>Tomka János</cp:lastModifiedBy>
  <cp:revision>394</cp:revision>
  <cp:lastPrinted>2023-09-02T10:29:22Z</cp:lastPrinted>
  <dcterms:created xsi:type="dcterms:W3CDTF">2012-02-03T07:42:13Z</dcterms:created>
  <dcterms:modified xsi:type="dcterms:W3CDTF">2025-03-30T17:26:30Z</dcterms:modified>
</cp:coreProperties>
</file>